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336" r:id="rId2"/>
    <p:sldId id="1404" r:id="rId3"/>
    <p:sldId id="1406" r:id="rId4"/>
    <p:sldId id="312" r:id="rId5"/>
    <p:sldId id="1375" r:id="rId6"/>
    <p:sldId id="1358" r:id="rId7"/>
    <p:sldId id="1365" r:id="rId8"/>
    <p:sldId id="1384" r:id="rId9"/>
    <p:sldId id="1385" r:id="rId10"/>
    <p:sldId id="1386" r:id="rId11"/>
    <p:sldId id="1383" r:id="rId12"/>
    <p:sldId id="1387" r:id="rId13"/>
    <p:sldId id="1388" r:id="rId14"/>
    <p:sldId id="1389" r:id="rId15"/>
    <p:sldId id="1390" r:id="rId16"/>
    <p:sldId id="1382" r:id="rId17"/>
    <p:sldId id="1392" r:id="rId18"/>
    <p:sldId id="1339" r:id="rId19"/>
    <p:sldId id="404" r:id="rId20"/>
    <p:sldId id="1394" r:id="rId21"/>
    <p:sldId id="1345" r:id="rId22"/>
    <p:sldId id="1347" r:id="rId23"/>
    <p:sldId id="1340" r:id="rId24"/>
    <p:sldId id="1341" r:id="rId25"/>
    <p:sldId id="1342" r:id="rId26"/>
    <p:sldId id="1378" r:id="rId27"/>
    <p:sldId id="1343" r:id="rId28"/>
    <p:sldId id="1403" r:id="rId29"/>
    <p:sldId id="1398" r:id="rId30"/>
    <p:sldId id="1348" r:id="rId31"/>
    <p:sldId id="1396" r:id="rId32"/>
    <p:sldId id="1399" r:id="rId33"/>
    <p:sldId id="1397" r:id="rId34"/>
    <p:sldId id="1402" r:id="rId35"/>
    <p:sldId id="140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737373"/>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08" autoAdjust="0"/>
    <p:restoredTop sz="95232" autoAdjust="0"/>
  </p:normalViewPr>
  <p:slideViewPr>
    <p:cSldViewPr snapToGrid="0" snapToObjects="1">
      <p:cViewPr varScale="1">
        <p:scale>
          <a:sx n="72" d="100"/>
          <a:sy n="72" d="100"/>
        </p:scale>
        <p:origin x="654" y="7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418480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322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8794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514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14496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11/18/2019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346488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11/18/2019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3213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880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11/18/2019</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1183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45" r:id="rId11"/>
    <p:sldLayoutId id="2147483806" r:id="rId12"/>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4@1.59Ghz" TargetMode="External"/><Relationship Id="rId2" Type="http://schemas.openxmlformats.org/officeDocument/2006/relationships/hyperlink" Target="mailto:2@2.5Ghz" TargetMode="Externa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mailto:cnharishkrish@gmail.com" TargetMode="External"/><Relationship Id="rId3" Type="http://schemas.openxmlformats.org/officeDocument/2006/relationships/image" Target="../media/image3.emf"/><Relationship Id="rId7" Type="http://schemas.openxmlformats.org/officeDocument/2006/relationships/hyperlink" Target="https://www.linkedin.com/in/hari-krishnan-304a0272"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https://twitter.com/cn_harikrishnan?s=08" TargetMode="External"/><Relationship Id="rId4" Type="http://schemas.openxmlformats.org/officeDocument/2006/relationships/image" Target="../media/image4.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hyperlink" Target="mailto:cnharishkrish@gmail.com"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linkedin.com/in/hari-krishnan-304a0272" TargetMode="External"/><Relationship Id="rId5" Type="http://schemas.openxmlformats.org/officeDocument/2006/relationships/image" Target="../media/image5.png"/><Relationship Id="rId4" Type="http://schemas.openxmlformats.org/officeDocument/2006/relationships/hyperlink" Target="https://twitter.com/cn_harikrishnan?s=0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617" y="2261820"/>
            <a:ext cx="7801304" cy="207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66FD0C7-19C8-4CCC-B5CE-8EACB1608556}"/>
              </a:ext>
            </a:extLst>
          </p:cNvPr>
          <p:cNvSpPr>
            <a:spLocks noGrp="1"/>
          </p:cNvSpPr>
          <p:nvPr>
            <p:ph type="title"/>
          </p:nvPr>
        </p:nvSpPr>
        <p:spPr>
          <a:xfrm>
            <a:off x="487355" y="218490"/>
            <a:ext cx="5378550" cy="899665"/>
          </a:xfrm>
        </p:spPr>
        <p:txBody>
          <a:bodyPr/>
          <a:lstStyle/>
          <a:p>
            <a:pPr defTabSz="932742"/>
            <a:r>
              <a:rPr lang="en-US" sz="4800" b="1" spc="-102" dirty="0">
                <a:solidFill>
                  <a:schemeClr val="bg1"/>
                </a:solidFill>
                <a:latin typeface="+mn-lt"/>
              </a:rPr>
              <a:t>iPhone 3G</a:t>
            </a:r>
          </a:p>
        </p:txBody>
      </p:sp>
      <p:sp>
        <p:nvSpPr>
          <p:cNvPr id="15" name="Text Placeholder 14">
            <a:extLst>
              <a:ext uri="{FF2B5EF4-FFF2-40B4-BE49-F238E27FC236}">
                <a16:creationId xmlns:a16="http://schemas.microsoft.com/office/drawing/2014/main" id="{7DCE5A6A-1264-4668-BED5-4A96BDB35B47}"/>
              </a:ext>
            </a:extLst>
          </p:cNvPr>
          <p:cNvSpPr>
            <a:spLocks noGrp="1"/>
          </p:cNvSpPr>
          <p:nvPr>
            <p:ph type="body" sz="quarter" idx="10"/>
          </p:nvPr>
        </p:nvSpPr>
        <p:spPr>
          <a:xfrm>
            <a:off x="269242" y="3888655"/>
            <a:ext cx="5270424" cy="2376035"/>
          </a:xfrm>
        </p:spPr>
        <p:txBody>
          <a:bodyPr/>
          <a:lstStyle/>
          <a:p>
            <a:pPr marL="570065" lvl="2"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480 x 320 display at 163 </a:t>
            </a:r>
            <a:r>
              <a:rPr lang="en-US" sz="2400" dirty="0" err="1">
                <a:solidFill>
                  <a:schemeClr val="bg1"/>
                </a:solidFill>
                <a:latin typeface="Segoe UI" panose="020B0502040204020203" pitchFamily="34" charset="0"/>
                <a:cs typeface="Segoe UI" panose="020B0502040204020203" pitchFamily="34" charset="0"/>
              </a:rPr>
              <a:t>ppi</a:t>
            </a:r>
            <a:endParaRPr lang="en-US" sz="2400" dirty="0">
              <a:solidFill>
                <a:schemeClr val="bg1"/>
              </a:solidFill>
              <a:latin typeface="Segoe UI" panose="020B0502040204020203" pitchFamily="34" charset="0"/>
              <a:cs typeface="Segoe UI" panose="020B0502040204020203" pitchFamily="34" charset="0"/>
            </a:endParaRPr>
          </a:p>
          <a:p>
            <a:pPr marL="570065" lvl="2"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128 MB RAM</a:t>
            </a:r>
          </a:p>
          <a:p>
            <a:pPr marL="570065" lvl="2"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32 bit ARM at 412 </a:t>
            </a:r>
            <a:r>
              <a:rPr lang="en-US" sz="2400" dirty="0" err="1">
                <a:solidFill>
                  <a:schemeClr val="bg1"/>
                </a:solidFill>
                <a:latin typeface="Segoe UI" panose="020B0502040204020203" pitchFamily="34" charset="0"/>
                <a:cs typeface="Segoe UI" panose="020B0502040204020203" pitchFamily="34" charset="0"/>
              </a:rPr>
              <a:t>Mhz</a:t>
            </a:r>
            <a:endParaRPr lang="en-US" sz="2400" dirty="0">
              <a:solidFill>
                <a:schemeClr val="bg1"/>
              </a:solidFill>
              <a:latin typeface="Segoe UI" panose="020B0502040204020203" pitchFamily="34" charset="0"/>
              <a:cs typeface="Segoe UI" panose="020B0502040204020203" pitchFamily="34" charset="0"/>
            </a:endParaRPr>
          </a:p>
          <a:p>
            <a:pPr marL="1015061" lvl="4" indent="-342900">
              <a:buFont typeface="Arial" panose="020B0604020202020204" pitchFamily="34" charset="0"/>
              <a:buChar char="•"/>
            </a:pPr>
            <a:r>
              <a:rPr lang="en-US" sz="2000" dirty="0" err="1">
                <a:solidFill>
                  <a:schemeClr val="bg1"/>
                </a:solidFill>
                <a:latin typeface="Segoe UI" panose="020B0502040204020203" pitchFamily="34" charset="0"/>
                <a:cs typeface="Segoe UI" panose="020B0502040204020203" pitchFamily="34" charset="0"/>
              </a:rPr>
              <a:t>GeekScore</a:t>
            </a:r>
            <a:r>
              <a:rPr lang="en-US" sz="2000" dirty="0">
                <a:solidFill>
                  <a:schemeClr val="bg1"/>
                </a:solidFill>
                <a:latin typeface="Segoe UI" panose="020B0502040204020203" pitchFamily="34" charset="0"/>
                <a:cs typeface="Segoe UI" panose="020B0502040204020203" pitchFamily="34" charset="0"/>
              </a:rPr>
              <a:t> ~ 120</a:t>
            </a:r>
          </a:p>
          <a:p>
            <a:pPr marL="570065" lvl="2"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2 megapixel camera</a:t>
            </a:r>
          </a:p>
          <a:p>
            <a:pPr marL="570065" lvl="2" indent="-342900">
              <a:buFont typeface="Arial" panose="020B0604020202020204" pitchFamily="34" charset="0"/>
              <a:buChar char="•"/>
            </a:pPr>
            <a:r>
              <a:rPr lang="en-US" sz="2400" dirty="0" err="1">
                <a:solidFill>
                  <a:schemeClr val="bg1"/>
                </a:solidFill>
                <a:latin typeface="Segoe UI" panose="020B0502040204020203" pitchFamily="34" charset="0"/>
                <a:cs typeface="Segoe UI" panose="020B0502040204020203" pitchFamily="34" charset="0"/>
              </a:rPr>
              <a:t>PowerVR</a:t>
            </a:r>
            <a:r>
              <a:rPr lang="en-US" sz="2400" dirty="0">
                <a:solidFill>
                  <a:schemeClr val="bg1"/>
                </a:solidFill>
                <a:latin typeface="Segoe UI" panose="020B0502040204020203" pitchFamily="34" charset="0"/>
                <a:cs typeface="Segoe UI" panose="020B0502040204020203" pitchFamily="34" charset="0"/>
              </a:rPr>
              <a:t> GPU at 150 </a:t>
            </a:r>
            <a:r>
              <a:rPr lang="en-US" sz="2400" dirty="0" err="1">
                <a:solidFill>
                  <a:schemeClr val="bg1"/>
                </a:solidFill>
                <a:latin typeface="Segoe UI" panose="020B0502040204020203" pitchFamily="34" charset="0"/>
                <a:cs typeface="Segoe UI" panose="020B0502040204020203" pitchFamily="34" charset="0"/>
              </a:rPr>
              <a:t>Mhz</a:t>
            </a:r>
            <a:endParaRPr lang="en-US" sz="2800" dirty="0">
              <a:solidFill>
                <a:schemeClr val="bg1"/>
              </a:solidFill>
              <a:latin typeface="Segoe UI" panose="020B0502040204020203" pitchFamily="34" charset="0"/>
              <a:cs typeface="Segoe UI" panose="020B0502040204020203" pitchFamily="34" charset="0"/>
            </a:endParaRPr>
          </a:p>
        </p:txBody>
      </p:sp>
      <p:sp>
        <p:nvSpPr>
          <p:cNvPr id="16" name="Text Placeholder 15">
            <a:extLst>
              <a:ext uri="{FF2B5EF4-FFF2-40B4-BE49-F238E27FC236}">
                <a16:creationId xmlns:a16="http://schemas.microsoft.com/office/drawing/2014/main" id="{CF5D109D-5B6A-4878-A029-1C68E52AC1E8}"/>
              </a:ext>
            </a:extLst>
          </p:cNvPr>
          <p:cNvSpPr>
            <a:spLocks noGrp="1"/>
          </p:cNvSpPr>
          <p:nvPr>
            <p:ph type="body" sz="quarter" idx="11"/>
          </p:nvPr>
        </p:nvSpPr>
        <p:spPr>
          <a:xfrm>
            <a:off x="6544214" y="3888655"/>
            <a:ext cx="5378548" cy="2376035"/>
          </a:xfrm>
        </p:spPr>
        <p:txBody>
          <a:bodyPr/>
          <a:lstStyle/>
          <a:p>
            <a:pPr marL="570065" lvl="2" indent="-342900">
              <a:buFont typeface="Arial" panose="020B0604020202020204" pitchFamily="34" charset="0"/>
              <a:buChar char="•"/>
            </a:pPr>
            <a:r>
              <a:rPr lang="en-US" sz="1800" dirty="0">
                <a:solidFill>
                  <a:schemeClr val="bg1"/>
                </a:solidFill>
                <a:latin typeface="Segoe UI" panose="020B0502040204020203" pitchFamily="34" charset="0"/>
                <a:cs typeface="Segoe UI" panose="020B0502040204020203" pitchFamily="34" charset="0"/>
              </a:rPr>
              <a:t>2436 x 1125 pixel resolution at 458 </a:t>
            </a:r>
            <a:r>
              <a:rPr lang="en-US" sz="1800" dirty="0" err="1">
                <a:solidFill>
                  <a:schemeClr val="bg1"/>
                </a:solidFill>
                <a:latin typeface="Segoe UI" panose="020B0502040204020203" pitchFamily="34" charset="0"/>
                <a:cs typeface="Segoe UI" panose="020B0502040204020203" pitchFamily="34" charset="0"/>
              </a:rPr>
              <a:t>ppi</a:t>
            </a:r>
            <a:endParaRPr lang="en-US" sz="1800" dirty="0">
              <a:solidFill>
                <a:schemeClr val="bg1"/>
              </a:solidFill>
              <a:latin typeface="Segoe UI" panose="020B0502040204020203" pitchFamily="34" charset="0"/>
              <a:cs typeface="Segoe UI" panose="020B0502040204020203" pitchFamily="34" charset="0"/>
            </a:endParaRPr>
          </a:p>
          <a:p>
            <a:pPr marL="570065" lvl="2" indent="-342900">
              <a:buFont typeface="Arial" panose="020B0604020202020204" pitchFamily="34" charset="0"/>
              <a:buChar char="•"/>
            </a:pPr>
            <a:r>
              <a:rPr lang="en-US" sz="1800" dirty="0">
                <a:solidFill>
                  <a:schemeClr val="bg1"/>
                </a:solidFill>
                <a:latin typeface="Segoe UI" panose="020B0502040204020203" pitchFamily="34" charset="0"/>
                <a:cs typeface="Segoe UI" panose="020B0502040204020203" pitchFamily="34" charset="0"/>
              </a:rPr>
              <a:t>4 GB RAM</a:t>
            </a:r>
          </a:p>
          <a:p>
            <a:pPr marL="570065" lvl="2" indent="-342900">
              <a:buFont typeface="Arial" panose="020B0604020202020204" pitchFamily="34" charset="0"/>
              <a:buChar char="•"/>
            </a:pPr>
            <a:r>
              <a:rPr lang="en-US" sz="1800" dirty="0">
                <a:solidFill>
                  <a:schemeClr val="bg1"/>
                </a:solidFill>
                <a:latin typeface="Segoe UI" panose="020B0502040204020203" pitchFamily="34" charset="0"/>
                <a:cs typeface="Segoe UI" panose="020B0502040204020203" pitchFamily="34" charset="0"/>
              </a:rPr>
              <a:t>A12 Bionic Chip (6 CPUs, </a:t>
            </a:r>
            <a:r>
              <a:rPr lang="en-US" sz="1800" dirty="0">
                <a:solidFill>
                  <a:schemeClr val="bg1"/>
                </a:solidFill>
                <a:latin typeface="Segoe UI" panose="020B0502040204020203" pitchFamily="34" charset="0"/>
                <a:cs typeface="Segoe UI" panose="020B0502040204020203" pitchFamily="34" charset="0"/>
                <a:hlinkClick r:id="rId2"/>
              </a:rPr>
              <a:t>2@2.5Ghz</a:t>
            </a:r>
            <a:r>
              <a:rPr lang="en-US" sz="1800" dirty="0">
                <a:solidFill>
                  <a:schemeClr val="bg1"/>
                </a:solidFill>
                <a:latin typeface="Segoe UI" panose="020B0502040204020203" pitchFamily="34" charset="0"/>
                <a:cs typeface="Segoe UI" panose="020B0502040204020203" pitchFamily="34" charset="0"/>
              </a:rPr>
              <a:t>, </a:t>
            </a:r>
            <a:r>
              <a:rPr lang="en-US" sz="1800" dirty="0">
                <a:solidFill>
                  <a:schemeClr val="bg1"/>
                </a:solidFill>
                <a:latin typeface="Segoe UI" panose="020B0502040204020203" pitchFamily="34" charset="0"/>
                <a:cs typeface="Segoe UI" panose="020B0502040204020203" pitchFamily="34" charset="0"/>
                <a:hlinkClick r:id="rId3"/>
              </a:rPr>
              <a:t>4@1.59Ghz</a:t>
            </a:r>
            <a:r>
              <a:rPr lang="en-US" sz="1800" dirty="0">
                <a:solidFill>
                  <a:schemeClr val="bg1"/>
                </a:solidFill>
                <a:latin typeface="Segoe UI" panose="020B0502040204020203" pitchFamily="34" charset="0"/>
                <a:cs typeface="Segoe UI" panose="020B0502040204020203" pitchFamily="34" charset="0"/>
              </a:rPr>
              <a:t>)</a:t>
            </a:r>
          </a:p>
          <a:p>
            <a:pPr marL="1015061" lvl="4" indent="-342900">
              <a:buFont typeface="Arial" panose="020B0604020202020204" pitchFamily="34" charset="0"/>
              <a:buChar char="•"/>
            </a:pPr>
            <a:r>
              <a:rPr lang="en-US" sz="1400" dirty="0" err="1">
                <a:solidFill>
                  <a:schemeClr val="bg1"/>
                </a:solidFill>
                <a:latin typeface="Segoe UI" panose="020B0502040204020203" pitchFamily="34" charset="0"/>
                <a:cs typeface="Segoe UI" panose="020B0502040204020203" pitchFamily="34" charset="0"/>
              </a:rPr>
              <a:t>GeekScore</a:t>
            </a:r>
            <a:r>
              <a:rPr lang="en-US" sz="1400" dirty="0">
                <a:solidFill>
                  <a:schemeClr val="bg1"/>
                </a:solidFill>
                <a:latin typeface="Segoe UI" panose="020B0502040204020203" pitchFamily="34" charset="0"/>
                <a:cs typeface="Segoe UI" panose="020B0502040204020203" pitchFamily="34" charset="0"/>
              </a:rPr>
              <a:t>(4,815 single core, 11,353 multi-core)</a:t>
            </a:r>
          </a:p>
          <a:p>
            <a:pPr marL="1015061" lvl="4" indent="-342900">
              <a:buFont typeface="Arial" panose="020B0604020202020204" pitchFamily="34" charset="0"/>
              <a:buChar char="•"/>
            </a:pPr>
            <a:r>
              <a:rPr lang="en-US" sz="1400" dirty="0">
                <a:solidFill>
                  <a:schemeClr val="bg1"/>
                </a:solidFill>
                <a:latin typeface="Segoe UI" panose="020B0502040204020203" pitchFamily="34" charset="0"/>
                <a:cs typeface="Segoe UI" panose="020B0502040204020203" pitchFamily="34" charset="0"/>
              </a:rPr>
              <a:t>Neural Engine</a:t>
            </a:r>
          </a:p>
          <a:p>
            <a:pPr marL="570065" lvl="2" indent="-342900">
              <a:buFont typeface="Arial" panose="020B0604020202020204" pitchFamily="34" charset="0"/>
              <a:buChar char="•"/>
            </a:pPr>
            <a:r>
              <a:rPr lang="en-US" sz="1800" dirty="0">
                <a:solidFill>
                  <a:schemeClr val="bg1"/>
                </a:solidFill>
                <a:latin typeface="Segoe UI" panose="020B0502040204020203" pitchFamily="34" charset="0"/>
                <a:cs typeface="Segoe UI" panose="020B0502040204020203" pitchFamily="34" charset="0"/>
              </a:rPr>
              <a:t>Dual 12MP wide-angle &amp; telephoto cameras</a:t>
            </a:r>
          </a:p>
          <a:p>
            <a:pPr marL="570065" lvl="2" indent="-342900">
              <a:buFont typeface="Arial" panose="020B0604020202020204" pitchFamily="34" charset="0"/>
              <a:buChar char="•"/>
            </a:pPr>
            <a:r>
              <a:rPr lang="en-US" sz="1800" dirty="0">
                <a:solidFill>
                  <a:schemeClr val="bg1"/>
                </a:solidFill>
                <a:latin typeface="Segoe UI" panose="020B0502040204020203" pitchFamily="34" charset="0"/>
                <a:cs typeface="Segoe UI" panose="020B0502040204020203" pitchFamily="34" charset="0"/>
              </a:rPr>
              <a:t>GPU 4-Core at &gt; ~1.1Ghz</a:t>
            </a:r>
            <a:endParaRPr lang="en-US" sz="1600" dirty="0"/>
          </a:p>
        </p:txBody>
      </p:sp>
      <p:pic>
        <p:nvPicPr>
          <p:cNvPr id="17" name="Picture 16">
            <a:extLst>
              <a:ext uri="{FF2B5EF4-FFF2-40B4-BE49-F238E27FC236}">
                <a16:creationId xmlns:a16="http://schemas.microsoft.com/office/drawing/2014/main" id="{20A6E166-DD53-4D34-8179-0EFBA21FC9B0}"/>
              </a:ext>
            </a:extLst>
          </p:cNvPr>
          <p:cNvPicPr>
            <a:picLocks noChangeAspect="1"/>
          </p:cNvPicPr>
          <p:nvPr/>
        </p:nvPicPr>
        <p:blipFill>
          <a:blip r:embed="rId4"/>
          <a:stretch>
            <a:fillRect/>
          </a:stretch>
        </p:blipFill>
        <p:spPr>
          <a:xfrm flipH="1">
            <a:off x="975627" y="1189176"/>
            <a:ext cx="1359347" cy="2521455"/>
          </a:xfrm>
          <a:prstGeom prst="rect">
            <a:avLst/>
          </a:prstGeom>
        </p:spPr>
      </p:pic>
      <p:pic>
        <p:nvPicPr>
          <p:cNvPr id="18" name="Picture 17">
            <a:extLst>
              <a:ext uri="{FF2B5EF4-FFF2-40B4-BE49-F238E27FC236}">
                <a16:creationId xmlns:a16="http://schemas.microsoft.com/office/drawing/2014/main" id="{9D425D01-10E3-448E-977D-F70907436210}"/>
              </a:ext>
            </a:extLst>
          </p:cNvPr>
          <p:cNvPicPr>
            <a:picLocks noChangeAspect="1"/>
          </p:cNvPicPr>
          <p:nvPr/>
        </p:nvPicPr>
        <p:blipFill>
          <a:blip r:embed="rId5"/>
          <a:stretch>
            <a:fillRect/>
          </a:stretch>
        </p:blipFill>
        <p:spPr>
          <a:xfrm>
            <a:off x="6755121" y="1278188"/>
            <a:ext cx="1969001" cy="2521454"/>
          </a:xfrm>
          <a:prstGeom prst="rect">
            <a:avLst/>
          </a:prstGeom>
        </p:spPr>
      </p:pic>
      <p:sp>
        <p:nvSpPr>
          <p:cNvPr id="19" name="Title 13">
            <a:extLst>
              <a:ext uri="{FF2B5EF4-FFF2-40B4-BE49-F238E27FC236}">
                <a16:creationId xmlns:a16="http://schemas.microsoft.com/office/drawing/2014/main" id="{70D518FB-5F43-4DD8-B8EB-0723E7C0E7A9}"/>
              </a:ext>
            </a:extLst>
          </p:cNvPr>
          <p:cNvSpPr txBox="1">
            <a:spLocks/>
          </p:cNvSpPr>
          <p:nvPr/>
        </p:nvSpPr>
        <p:spPr>
          <a:xfrm>
            <a:off x="6544214" y="289511"/>
            <a:ext cx="537855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4800" b="1" spc="-102" dirty="0">
                <a:solidFill>
                  <a:schemeClr val="bg1"/>
                </a:solidFill>
                <a:latin typeface="+mn-lt"/>
              </a:rPr>
              <a:t>iPhone XS</a:t>
            </a:r>
          </a:p>
        </p:txBody>
      </p:sp>
    </p:spTree>
    <p:extLst>
      <p:ext uri="{BB962C8B-B14F-4D97-AF65-F5344CB8AC3E}">
        <p14:creationId xmlns:p14="http://schemas.microsoft.com/office/powerpoint/2010/main" val="26244635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21F85-C20F-405F-A2ED-C3FC3189A901}"/>
              </a:ext>
            </a:extLst>
          </p:cNvPr>
          <p:cNvSpPr>
            <a:spLocks noGrp="1"/>
          </p:cNvSpPr>
          <p:nvPr>
            <p:ph type="body" sz="quarter" idx="10"/>
          </p:nvPr>
        </p:nvSpPr>
        <p:spPr>
          <a:xfrm>
            <a:off x="508937" y="1661574"/>
            <a:ext cx="7338923" cy="4931036"/>
          </a:xfrm>
        </p:spPr>
        <p:txBody>
          <a:bodyPr/>
          <a:lstStyle/>
          <a:p>
            <a:r>
              <a:rPr lang="en-US" sz="2400" dirty="0">
                <a:solidFill>
                  <a:schemeClr val="bg1"/>
                </a:solidFill>
                <a:latin typeface="Segoe UI" panose="020B0502040204020203" pitchFamily="34" charset="0"/>
                <a:cs typeface="Segoe UI" panose="020B0502040204020203" pitchFamily="34" charset="0"/>
              </a:rPr>
              <a:t>Native API support:</a:t>
            </a:r>
          </a:p>
          <a:p>
            <a:pPr lvl="2"/>
            <a:r>
              <a:rPr lang="en-US" sz="1800" dirty="0">
                <a:solidFill>
                  <a:schemeClr val="bg1"/>
                </a:solidFill>
                <a:latin typeface="Segoe UI" panose="020B0502040204020203" pitchFamily="34" charset="0"/>
                <a:cs typeface="Segoe UI" panose="020B0502040204020203" pitchFamily="34" charset="0"/>
              </a:rPr>
              <a:t>iOS: 97,749 (from 3,386)</a:t>
            </a:r>
          </a:p>
          <a:p>
            <a:pPr lvl="2"/>
            <a:r>
              <a:rPr lang="en-US" sz="1800" dirty="0">
                <a:solidFill>
                  <a:schemeClr val="bg1"/>
                </a:solidFill>
                <a:latin typeface="Segoe UI" panose="020B0502040204020203" pitchFamily="34" charset="0"/>
                <a:cs typeface="Segoe UI" panose="020B0502040204020203" pitchFamily="34" charset="0"/>
              </a:rPr>
              <a:t>Android 152,632</a:t>
            </a:r>
          </a:p>
          <a:p>
            <a:r>
              <a:rPr lang="en-US" sz="2400" dirty="0">
                <a:solidFill>
                  <a:schemeClr val="bg1"/>
                </a:solidFill>
                <a:latin typeface="Segoe UI" panose="020B0502040204020203" pitchFamily="34" charset="0"/>
                <a:cs typeface="Segoe UI" panose="020B0502040204020203" pitchFamily="34" charset="0"/>
              </a:rPr>
              <a:t>Code Sharing via .NET Standard 2</a:t>
            </a:r>
          </a:p>
          <a:p>
            <a:r>
              <a:rPr lang="en-US" sz="2400" dirty="0">
                <a:solidFill>
                  <a:schemeClr val="bg1"/>
                </a:solidFill>
                <a:latin typeface="Segoe UI" panose="020B0502040204020203" pitchFamily="34" charset="0"/>
                <a:cs typeface="Segoe UI" panose="020B0502040204020203" pitchFamily="34" charset="0"/>
              </a:rPr>
              <a:t>Cross-platform frameworks:</a:t>
            </a:r>
          </a:p>
          <a:p>
            <a:pPr lvl="2"/>
            <a:r>
              <a:rPr lang="en-US" sz="1800" dirty="0" err="1">
                <a:solidFill>
                  <a:schemeClr val="bg1"/>
                </a:solidFill>
                <a:latin typeface="Segoe UI" panose="020B0502040204020203" pitchFamily="34" charset="0"/>
                <a:cs typeface="Segoe UI" panose="020B0502040204020203" pitchFamily="34" charset="0"/>
              </a:rPr>
              <a:t>Xamarin.Forms</a:t>
            </a:r>
            <a:endParaRPr lang="en-US" sz="1800" dirty="0">
              <a:solidFill>
                <a:schemeClr val="bg1"/>
              </a:solidFill>
              <a:latin typeface="Segoe UI" panose="020B0502040204020203" pitchFamily="34" charset="0"/>
              <a:cs typeface="Segoe UI" panose="020B0502040204020203" pitchFamily="34" charset="0"/>
            </a:endParaRPr>
          </a:p>
          <a:p>
            <a:pPr lvl="2"/>
            <a:r>
              <a:rPr lang="en-US" sz="1800" dirty="0">
                <a:solidFill>
                  <a:schemeClr val="bg1"/>
                </a:solidFill>
                <a:latin typeface="Segoe UI" panose="020B0502040204020203" pitchFamily="34" charset="0"/>
                <a:cs typeface="Segoe UI" panose="020B0502040204020203" pitchFamily="34" charset="0"/>
              </a:rPr>
              <a:t>Xamarin Essentials</a:t>
            </a:r>
          </a:p>
          <a:p>
            <a:r>
              <a:rPr lang="en-US" sz="2400" dirty="0">
                <a:solidFill>
                  <a:schemeClr val="bg1"/>
                </a:solidFill>
                <a:latin typeface="Segoe UI" panose="020B0502040204020203" pitchFamily="34" charset="0"/>
                <a:cs typeface="Segoe UI" panose="020B0502040204020203" pitchFamily="34" charset="0"/>
              </a:rPr>
              <a:t>Use the same tools you know and love</a:t>
            </a:r>
          </a:p>
          <a:p>
            <a:r>
              <a:rPr lang="en-US" sz="2400" dirty="0">
                <a:solidFill>
                  <a:schemeClr val="bg1"/>
                </a:solidFill>
                <a:latin typeface="Segoe UI" panose="020B0502040204020203" pitchFamily="34" charset="0"/>
                <a:cs typeface="Segoe UI" panose="020B0502040204020203" pitchFamily="34" charset="0"/>
              </a:rPr>
              <a:t>Microsoft Learn (previously Xamarin University)</a:t>
            </a:r>
          </a:p>
          <a:p>
            <a:r>
              <a:rPr lang="en-US" sz="2400" dirty="0">
                <a:solidFill>
                  <a:schemeClr val="bg1"/>
                </a:solidFill>
                <a:latin typeface="Segoe UI" panose="020B0502040204020203" pitchFamily="34" charset="0"/>
                <a:cs typeface="Segoe UI" panose="020B0502040204020203" pitchFamily="34" charset="0"/>
              </a:rPr>
              <a:t>Reflection Emit, Dynamic, </a:t>
            </a:r>
            <a:r>
              <a:rPr lang="en-US" sz="2400" dirty="0" err="1">
                <a:solidFill>
                  <a:schemeClr val="bg1"/>
                </a:solidFill>
                <a:latin typeface="Segoe UI" panose="020B0502040204020203" pitchFamily="34" charset="0"/>
                <a:cs typeface="Segoe UI" panose="020B0502040204020203" pitchFamily="34" charset="0"/>
              </a:rPr>
              <a:t>Assembly.Load</a:t>
            </a:r>
            <a:r>
              <a:rPr lang="en-US" sz="2400" dirty="0">
                <a:solidFill>
                  <a:schemeClr val="bg1"/>
                </a:solidFill>
                <a:latin typeface="Segoe UI" panose="020B0502040204020203" pitchFamily="34" charset="0"/>
                <a:cs typeface="Segoe UI" panose="020B0502040204020203" pitchFamily="34" charset="0"/>
              </a:rPr>
              <a:t> on iOS</a:t>
            </a:r>
          </a:p>
          <a:p>
            <a:r>
              <a:rPr lang="en-US" sz="2400" dirty="0">
                <a:solidFill>
                  <a:schemeClr val="bg1"/>
                </a:solidFill>
                <a:latin typeface="Segoe UI" panose="020B0502040204020203" pitchFamily="34" charset="0"/>
                <a:cs typeface="Segoe UI" panose="020B0502040204020203" pitchFamily="34" charset="0"/>
              </a:rPr>
              <a:t>Free!</a:t>
            </a:r>
          </a:p>
        </p:txBody>
      </p:sp>
      <p:sp>
        <p:nvSpPr>
          <p:cNvPr id="3" name="Title 2">
            <a:extLst>
              <a:ext uri="{FF2B5EF4-FFF2-40B4-BE49-F238E27FC236}">
                <a16:creationId xmlns:a16="http://schemas.microsoft.com/office/drawing/2014/main" id="{326A063A-59B5-46D1-AD10-13D9579F1D40}"/>
              </a:ext>
            </a:extLst>
          </p:cNvPr>
          <p:cNvSpPr>
            <a:spLocks noGrp="1"/>
          </p:cNvSpPr>
          <p:nvPr>
            <p:ph type="title"/>
          </p:nvPr>
        </p:nvSpPr>
        <p:spPr/>
        <p:txBody>
          <a:bodyPr/>
          <a:lstStyle/>
          <a:p>
            <a:pPr defTabSz="932742"/>
            <a:r>
              <a:rPr lang="en-US" sz="4800" b="1" spc="-102" dirty="0">
                <a:solidFill>
                  <a:schemeClr val="bg1"/>
                </a:solidFill>
                <a:latin typeface="+mn-lt"/>
              </a:rPr>
              <a:t>Today: Visual Studio 2019 and Xamarin</a:t>
            </a:r>
          </a:p>
        </p:txBody>
      </p:sp>
      <p:pic>
        <p:nvPicPr>
          <p:cNvPr id="5" name="Picture 4">
            <a:extLst>
              <a:ext uri="{FF2B5EF4-FFF2-40B4-BE49-F238E27FC236}">
                <a16:creationId xmlns:a16="http://schemas.microsoft.com/office/drawing/2014/main" id="{4DE07F0F-BBF1-4383-899A-AEAC01ECE443}"/>
              </a:ext>
            </a:extLst>
          </p:cNvPr>
          <p:cNvPicPr>
            <a:picLocks noChangeAspect="1"/>
          </p:cNvPicPr>
          <p:nvPr/>
        </p:nvPicPr>
        <p:blipFill>
          <a:blip r:embed="rId2"/>
          <a:stretch>
            <a:fillRect/>
          </a:stretch>
        </p:blipFill>
        <p:spPr>
          <a:xfrm>
            <a:off x="9010834" y="1648735"/>
            <a:ext cx="2274999" cy="4499581"/>
          </a:xfrm>
          <a:prstGeom prst="rect">
            <a:avLst/>
          </a:prstGeom>
        </p:spPr>
      </p:pic>
    </p:spTree>
    <p:extLst>
      <p:ext uri="{BB962C8B-B14F-4D97-AF65-F5344CB8AC3E}">
        <p14:creationId xmlns:p14="http://schemas.microsoft.com/office/powerpoint/2010/main" val="42193450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76109E-BB40-47DE-ABB4-F65D404C64A7}"/>
              </a:ext>
            </a:extLst>
          </p:cNvPr>
          <p:cNvPicPr>
            <a:picLocks noChangeAspect="1"/>
          </p:cNvPicPr>
          <p:nvPr/>
        </p:nvPicPr>
        <p:blipFill>
          <a:blip r:embed="rId2"/>
          <a:stretch>
            <a:fillRect/>
          </a:stretch>
        </p:blipFill>
        <p:spPr>
          <a:xfrm>
            <a:off x="-83890" y="-67111"/>
            <a:ext cx="12423328" cy="6988028"/>
          </a:xfrm>
          <a:prstGeom prst="rect">
            <a:avLst/>
          </a:prstGeom>
        </p:spPr>
      </p:pic>
    </p:spTree>
    <p:extLst>
      <p:ext uri="{BB962C8B-B14F-4D97-AF65-F5344CB8AC3E}">
        <p14:creationId xmlns:p14="http://schemas.microsoft.com/office/powerpoint/2010/main" val="4937867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DBD1E6-BC51-442F-8215-8A904FF2ED0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079209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48994D-4BC0-407B-91F9-6FC3F02E396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7200321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D7EB7B-E738-48F6-9FAF-A734AB646B54}"/>
              </a:ext>
            </a:extLst>
          </p:cNvPr>
          <p:cNvPicPr>
            <a:picLocks noChangeAspect="1"/>
          </p:cNvPicPr>
          <p:nvPr/>
        </p:nvPicPr>
        <p:blipFill>
          <a:blip r:embed="rId2"/>
          <a:stretch>
            <a:fillRect/>
          </a:stretch>
        </p:blipFill>
        <p:spPr>
          <a:xfrm>
            <a:off x="0" y="1"/>
            <a:ext cx="12192000" cy="6858000"/>
          </a:xfrm>
          <a:prstGeom prst="rect">
            <a:avLst/>
          </a:prstGeom>
        </p:spPr>
      </p:pic>
      <p:pic>
        <p:nvPicPr>
          <p:cNvPr id="3" name="Picture 2">
            <a:extLst>
              <a:ext uri="{FF2B5EF4-FFF2-40B4-BE49-F238E27FC236}">
                <a16:creationId xmlns:a16="http://schemas.microsoft.com/office/drawing/2014/main" id="{88FFF94C-27A9-49FE-845C-C9B3F15C4AF0}"/>
              </a:ext>
            </a:extLst>
          </p:cNvPr>
          <p:cNvPicPr>
            <a:picLocks noChangeAspect="1"/>
          </p:cNvPicPr>
          <p:nvPr/>
        </p:nvPicPr>
        <p:blipFill>
          <a:blip r:embed="rId3"/>
          <a:stretch>
            <a:fillRect/>
          </a:stretch>
        </p:blipFill>
        <p:spPr>
          <a:xfrm>
            <a:off x="0" y="0"/>
            <a:ext cx="12192000" cy="6857999"/>
          </a:xfrm>
          <a:prstGeom prst="rect">
            <a:avLst/>
          </a:prstGeom>
        </p:spPr>
      </p:pic>
      <p:pic>
        <p:nvPicPr>
          <p:cNvPr id="5" name="Picture 4">
            <a:extLst>
              <a:ext uri="{FF2B5EF4-FFF2-40B4-BE49-F238E27FC236}">
                <a16:creationId xmlns:a16="http://schemas.microsoft.com/office/drawing/2014/main" id="{42ABE27B-904F-49C0-BA79-9245EEE7B8BC}"/>
              </a:ext>
            </a:extLst>
          </p:cNvPr>
          <p:cNvPicPr>
            <a:picLocks noChangeAspect="1"/>
          </p:cNvPicPr>
          <p:nvPr/>
        </p:nvPicPr>
        <p:blipFill>
          <a:blip r:embed="rId4"/>
          <a:stretch>
            <a:fillRect/>
          </a:stretch>
        </p:blipFill>
        <p:spPr>
          <a:xfrm>
            <a:off x="0" y="2"/>
            <a:ext cx="12192000" cy="6857999"/>
          </a:xfrm>
          <a:prstGeom prst="rect">
            <a:avLst/>
          </a:prstGeom>
        </p:spPr>
      </p:pic>
    </p:spTree>
    <p:extLst>
      <p:ext uri="{BB962C8B-B14F-4D97-AF65-F5344CB8AC3E}">
        <p14:creationId xmlns:p14="http://schemas.microsoft.com/office/powerpoint/2010/main" val="21446760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40B88-CD83-460B-8220-B6EB2A89DA12}"/>
              </a:ext>
            </a:extLst>
          </p:cNvPr>
          <p:cNvSpPr>
            <a:spLocks noGrp="1"/>
          </p:cNvSpPr>
          <p:nvPr>
            <p:ph type="title"/>
          </p:nvPr>
        </p:nvSpPr>
        <p:spPr/>
        <p:txBody>
          <a:bodyPr/>
          <a:lstStyle/>
          <a:p>
            <a:pPr defTabSz="932742"/>
            <a:r>
              <a:rPr lang="en-US" sz="4800" b="1" spc="-102" dirty="0">
                <a:solidFill>
                  <a:schemeClr val="bg1"/>
                </a:solidFill>
                <a:latin typeface="+mn-lt"/>
              </a:rPr>
              <a:t>Focus on the Fundamentals</a:t>
            </a:r>
          </a:p>
        </p:txBody>
      </p:sp>
      <p:pic>
        <p:nvPicPr>
          <p:cNvPr id="7" name="Picture 6">
            <a:extLst>
              <a:ext uri="{FF2B5EF4-FFF2-40B4-BE49-F238E27FC236}">
                <a16:creationId xmlns:a16="http://schemas.microsoft.com/office/drawing/2014/main" id="{579BCA85-893C-4A41-BA35-1EAD55E59B0F}"/>
              </a:ext>
            </a:extLst>
          </p:cNvPr>
          <p:cNvPicPr>
            <a:picLocks noChangeAspect="1"/>
          </p:cNvPicPr>
          <p:nvPr/>
        </p:nvPicPr>
        <p:blipFill>
          <a:blip r:embed="rId2"/>
          <a:stretch>
            <a:fillRect/>
          </a:stretch>
        </p:blipFill>
        <p:spPr>
          <a:xfrm>
            <a:off x="482311" y="1685137"/>
            <a:ext cx="5572267" cy="3969942"/>
          </a:xfrm>
          <a:prstGeom prst="rect">
            <a:avLst/>
          </a:prstGeom>
        </p:spPr>
      </p:pic>
      <p:sp>
        <p:nvSpPr>
          <p:cNvPr id="8" name="Text Placeholder 1">
            <a:extLst>
              <a:ext uri="{FF2B5EF4-FFF2-40B4-BE49-F238E27FC236}">
                <a16:creationId xmlns:a16="http://schemas.microsoft.com/office/drawing/2014/main" id="{B008E59E-1847-4422-880C-6442D9B158C5}"/>
              </a:ext>
            </a:extLst>
          </p:cNvPr>
          <p:cNvSpPr>
            <a:spLocks noGrp="1"/>
          </p:cNvSpPr>
          <p:nvPr>
            <p:ph type="body" sz="quarter" idx="10"/>
          </p:nvPr>
        </p:nvSpPr>
        <p:spPr>
          <a:xfrm>
            <a:off x="6350495" y="1507580"/>
            <a:ext cx="5436785" cy="4505849"/>
          </a:xfrm>
        </p:spPr>
        <p:txBody>
          <a:bodyPr/>
          <a:lstStyle/>
          <a:p>
            <a:pPr>
              <a:lnSpc>
                <a:spcPct val="100000"/>
              </a:lnSpc>
            </a:pPr>
            <a:r>
              <a:rPr lang="en-US" sz="2600" dirty="0">
                <a:solidFill>
                  <a:schemeClr val="bg1">
                    <a:lumMod val="95000"/>
                  </a:schemeClr>
                </a:solidFill>
                <a:latin typeface="+mn-lt"/>
              </a:rPr>
              <a:t>Tooling should work for you, not against you.</a:t>
            </a:r>
          </a:p>
          <a:p>
            <a:pPr>
              <a:lnSpc>
                <a:spcPct val="100000"/>
              </a:lnSpc>
            </a:pPr>
            <a:r>
              <a:rPr lang="en-US" sz="2600" dirty="0">
                <a:solidFill>
                  <a:schemeClr val="bg1">
                    <a:lumMod val="95000"/>
                  </a:schemeClr>
                </a:solidFill>
                <a:latin typeface="+mn-lt"/>
              </a:rPr>
              <a:t>Lightweight installation</a:t>
            </a:r>
          </a:p>
          <a:p>
            <a:pPr>
              <a:lnSpc>
                <a:spcPct val="100000"/>
              </a:lnSpc>
            </a:pPr>
            <a:r>
              <a:rPr lang="en-US" sz="2600" dirty="0">
                <a:solidFill>
                  <a:schemeClr val="bg1">
                    <a:lumMod val="95000"/>
                  </a:schemeClr>
                </a:solidFill>
                <a:latin typeface="+mn-lt"/>
              </a:rPr>
              <a:t>Xamarin workload in Visual Studio 2019 is now </a:t>
            </a:r>
            <a:r>
              <a:rPr lang="en-US" sz="2600" i="1" dirty="0">
                <a:solidFill>
                  <a:schemeClr val="bg1">
                    <a:lumMod val="95000"/>
                  </a:schemeClr>
                </a:solidFill>
                <a:latin typeface="+mn-lt"/>
              </a:rPr>
              <a:t>3.28x smaller</a:t>
            </a:r>
          </a:p>
          <a:p>
            <a:pPr>
              <a:lnSpc>
                <a:spcPct val="100000"/>
              </a:lnSpc>
            </a:pPr>
            <a:r>
              <a:rPr lang="en-US" sz="2600" dirty="0">
                <a:solidFill>
                  <a:schemeClr val="bg1">
                    <a:lumMod val="95000"/>
                  </a:schemeClr>
                </a:solidFill>
                <a:latin typeface="+mn-lt"/>
              </a:rPr>
              <a:t>Faster installation experience and a lower disk impact.</a:t>
            </a:r>
          </a:p>
          <a:p>
            <a:pPr>
              <a:lnSpc>
                <a:spcPct val="100000"/>
              </a:lnSpc>
            </a:pPr>
            <a:r>
              <a:rPr lang="en-US" sz="2600" dirty="0">
                <a:solidFill>
                  <a:schemeClr val="bg1">
                    <a:lumMod val="95000"/>
                  </a:schemeClr>
                </a:solidFill>
                <a:latin typeface="+mn-lt"/>
              </a:rPr>
              <a:t>Simplified experience to acquire new Android SDKs and emulators</a:t>
            </a:r>
          </a:p>
        </p:txBody>
      </p:sp>
    </p:spTree>
    <p:extLst>
      <p:ext uri="{BB962C8B-B14F-4D97-AF65-F5344CB8AC3E}">
        <p14:creationId xmlns:p14="http://schemas.microsoft.com/office/powerpoint/2010/main" val="19552904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1000"/>
                                        <p:tgtEl>
                                          <p:spTgt spid="8">
                                            <p:txEl>
                                              <p:pRg st="4" end="4"/>
                                            </p:txEl>
                                          </p:spTgt>
                                        </p:tgtEl>
                                      </p:cBhvr>
                                    </p:animEffect>
                                    <p:anim calcmode="lin" valueType="num">
                                      <p:cBhvr>
                                        <p:cTn id="4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C16CE-D700-4B14-BC78-2C7CDEBF2E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315960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7AD2B9-2253-46D6-9F88-41E7A1BFC239}"/>
              </a:ext>
            </a:extLst>
          </p:cNvPr>
          <p:cNvPicPr>
            <a:picLocks noChangeAspect="1"/>
          </p:cNvPicPr>
          <p:nvPr/>
        </p:nvPicPr>
        <p:blipFill>
          <a:blip r:embed="rId2"/>
          <a:stretch>
            <a:fillRect/>
          </a:stretch>
        </p:blipFill>
        <p:spPr>
          <a:xfrm>
            <a:off x="818564" y="1263882"/>
            <a:ext cx="9634691" cy="2516147"/>
          </a:xfrm>
          <a:prstGeom prst="rect">
            <a:avLst/>
          </a:prstGeom>
        </p:spPr>
      </p:pic>
      <p:sp>
        <p:nvSpPr>
          <p:cNvPr id="3" name="Title 2">
            <a:extLst>
              <a:ext uri="{FF2B5EF4-FFF2-40B4-BE49-F238E27FC236}">
                <a16:creationId xmlns:a16="http://schemas.microsoft.com/office/drawing/2014/main" id="{09FC44EC-E81E-4188-AA62-4B4669148D58}"/>
              </a:ext>
            </a:extLst>
          </p:cNvPr>
          <p:cNvSpPr>
            <a:spLocks noGrp="1"/>
          </p:cNvSpPr>
          <p:nvPr>
            <p:ph type="title"/>
          </p:nvPr>
        </p:nvSpPr>
        <p:spPr>
          <a:xfrm>
            <a:off x="376519" y="188217"/>
            <a:ext cx="9885058" cy="967203"/>
          </a:xfrm>
        </p:spPr>
        <p:txBody>
          <a:bodyPr/>
          <a:lstStyle/>
          <a:p>
            <a:pPr defTabSz="932742"/>
            <a:r>
              <a:rPr lang="en-IN" sz="4800" b="1" spc="-102" dirty="0">
                <a:solidFill>
                  <a:schemeClr val="bg1"/>
                </a:solidFill>
                <a:latin typeface="+mn-lt"/>
              </a:rPr>
              <a:t>Faster Inner Development Loop</a:t>
            </a:r>
          </a:p>
        </p:txBody>
      </p:sp>
      <p:sp>
        <p:nvSpPr>
          <p:cNvPr id="5" name="Rectangle 4">
            <a:extLst>
              <a:ext uri="{FF2B5EF4-FFF2-40B4-BE49-F238E27FC236}">
                <a16:creationId xmlns:a16="http://schemas.microsoft.com/office/drawing/2014/main" id="{F6D626E5-1F81-490C-A56B-5A5FE421E13F}"/>
              </a:ext>
            </a:extLst>
          </p:cNvPr>
          <p:cNvSpPr/>
          <p:nvPr/>
        </p:nvSpPr>
        <p:spPr>
          <a:xfrm>
            <a:off x="376519" y="4525372"/>
            <a:ext cx="8279801" cy="757130"/>
          </a:xfrm>
          <a:prstGeom prst="rect">
            <a:avLst/>
          </a:prstGeom>
        </p:spPr>
        <p:txBody>
          <a:bodyPr wrap="square">
            <a:spAutoFit/>
          </a:bodyPr>
          <a:lstStyle/>
          <a:p>
            <a:pPr defTabSz="932742">
              <a:lnSpc>
                <a:spcPct val="90000"/>
              </a:lnSpc>
              <a:spcBef>
                <a:spcPct val="0"/>
              </a:spcBef>
            </a:pPr>
            <a:r>
              <a:rPr lang="en-IN" sz="4800" b="1" spc="-102" dirty="0">
                <a:ln w="3175">
                  <a:noFill/>
                </a:ln>
                <a:solidFill>
                  <a:schemeClr val="bg1"/>
                </a:solidFill>
                <a:cs typeface="Segoe UI" pitchFamily="34" charset="0"/>
              </a:rPr>
              <a:t>Smaller Workload Size</a:t>
            </a:r>
          </a:p>
        </p:txBody>
      </p:sp>
      <p:sp>
        <p:nvSpPr>
          <p:cNvPr id="6" name="Rectangle 5">
            <a:extLst>
              <a:ext uri="{FF2B5EF4-FFF2-40B4-BE49-F238E27FC236}">
                <a16:creationId xmlns:a16="http://schemas.microsoft.com/office/drawing/2014/main" id="{6B770DC4-744F-47D3-9EEB-05DD138233B5}"/>
              </a:ext>
            </a:extLst>
          </p:cNvPr>
          <p:cNvSpPr/>
          <p:nvPr/>
        </p:nvSpPr>
        <p:spPr>
          <a:xfrm>
            <a:off x="809798" y="5530738"/>
            <a:ext cx="9643457" cy="830997"/>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Segoe UI" panose="020B0502040204020203" pitchFamily="34" charset="0"/>
                <a:cs typeface="Segoe UI" panose="020B0502040204020203" pitchFamily="34" charset="0"/>
              </a:rPr>
              <a:t>Visual Studio 2019 have decreased the size of the Xamarin workload by 50%!</a:t>
            </a:r>
            <a:endParaRPr lang="en-IN" sz="24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08029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FD7097-DD9A-E14E-98E1-516178F14F49}"/>
              </a:ext>
            </a:extLst>
          </p:cNvPr>
          <p:cNvSpPr>
            <a:spLocks noGrp="1"/>
          </p:cNvSpPr>
          <p:nvPr>
            <p:ph type="title"/>
          </p:nvPr>
        </p:nvSpPr>
        <p:spPr>
          <a:xfrm>
            <a:off x="1049215" y="2658159"/>
            <a:ext cx="10515600" cy="1325563"/>
          </a:xfrm>
        </p:spPr>
        <p:txBody>
          <a:bodyPr>
            <a:normAutofit/>
          </a:bodyPr>
          <a:lstStyle/>
          <a:p>
            <a:r>
              <a:rPr lang="en-US" sz="6000" b="1" dirty="0">
                <a:solidFill>
                  <a:schemeClr val="bg1"/>
                </a:solidFill>
                <a:latin typeface="+mn-lt"/>
                <a:cs typeface="Arial"/>
                <a:sym typeface="Arial"/>
              </a:rPr>
              <a:t>Building mobile apps</a:t>
            </a:r>
          </a:p>
        </p:txBody>
      </p:sp>
    </p:spTree>
    <p:extLst>
      <p:ext uri="{BB962C8B-B14F-4D97-AF65-F5344CB8AC3E}">
        <p14:creationId xmlns:p14="http://schemas.microsoft.com/office/powerpoint/2010/main" val="39034430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493345" y="418610"/>
            <a:ext cx="11252250" cy="1142838"/>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a:solidFill>
                  <a:schemeClr val="bg1"/>
                </a:solidFill>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72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3824142" y="4033033"/>
            <a:ext cx="6684523" cy="830997"/>
          </a:xfrm>
          <a:prstGeom prst="rect">
            <a:avLst/>
          </a:prstGeom>
        </p:spPr>
        <p:txBody>
          <a:bodyPr wrap="square">
            <a:spAutoFit/>
          </a:bodyPr>
          <a:lstStyle/>
          <a:p>
            <a:r>
              <a:rPr lang="en-US" sz="4800" b="1" spc="-102" dirty="0">
                <a:ln w="3175">
                  <a:noFill/>
                </a:ln>
                <a:solidFill>
                  <a:schemeClr val="bg1"/>
                </a:solidFill>
                <a:cs typeface="Segoe UI"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3848247" y="4871721"/>
            <a:ext cx="7406029"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34" name="Picture 33">
            <a:extLst>
              <a:ext uri="{FF2B5EF4-FFF2-40B4-BE49-F238E27FC236}">
                <a16:creationId xmlns:a16="http://schemas.microsoft.com/office/drawing/2014/main" id="{E79C82D3-A501-4BF5-B4D3-087A30A45B1D}"/>
              </a:ext>
            </a:extLst>
          </p:cNvPr>
          <p:cNvPicPr>
            <a:picLocks noChangeAspect="1"/>
          </p:cNvPicPr>
          <p:nvPr/>
        </p:nvPicPr>
        <p:blipFill>
          <a:blip r:embed="rId4"/>
          <a:stretch>
            <a:fillRect/>
          </a:stretch>
        </p:blipFill>
        <p:spPr>
          <a:xfrm>
            <a:off x="3880127" y="5490947"/>
            <a:ext cx="342900" cy="342900"/>
          </a:xfrm>
          <a:prstGeom prst="rect">
            <a:avLst/>
          </a:prstGeom>
        </p:spPr>
      </p:pic>
      <p:sp>
        <p:nvSpPr>
          <p:cNvPr id="39" name="TextBox 38">
            <a:extLst>
              <a:ext uri="{FF2B5EF4-FFF2-40B4-BE49-F238E27FC236}">
                <a16:creationId xmlns:a16="http://schemas.microsoft.com/office/drawing/2014/main" id="{DB2E93A8-8AEE-4A6C-B2C3-91BD91D5CBF9}"/>
              </a:ext>
            </a:extLst>
          </p:cNvPr>
          <p:cNvSpPr txBox="1"/>
          <p:nvPr/>
        </p:nvSpPr>
        <p:spPr>
          <a:xfrm>
            <a:off x="4221478" y="5009970"/>
            <a:ext cx="6975263" cy="387798"/>
          </a:xfrm>
          <a:prstGeom prst="rect">
            <a:avLst/>
          </a:prstGeom>
          <a:noFill/>
        </p:spPr>
        <p:txBody>
          <a:bodyPr wrap="square" rtlCol="0">
            <a:spAutoFit/>
          </a:bodyPr>
          <a:lstStyle/>
          <a:p>
            <a:pPr>
              <a:lnSpc>
                <a:spcPct val="130000"/>
              </a:lnSpc>
            </a:pPr>
            <a:r>
              <a:rPr lang="en-US" sz="1650" dirty="0">
                <a:solidFill>
                  <a:schemeClr val="bg1"/>
                </a:solidFill>
                <a:hlinkClick r:id="rId5"/>
              </a:rPr>
              <a:t>@</a:t>
            </a:r>
            <a:r>
              <a:rPr lang="en-US" sz="1650" dirty="0" err="1">
                <a:solidFill>
                  <a:schemeClr val="bg1"/>
                </a:solidFill>
                <a:hlinkClick r:id="rId5"/>
              </a:rPr>
              <a:t>cn_harikrishnan</a:t>
            </a:r>
            <a:r>
              <a:rPr lang="en-US" sz="1650" dirty="0">
                <a:solidFill>
                  <a:schemeClr val="bg1"/>
                </a:solidFill>
              </a:rPr>
              <a:t> (</a:t>
            </a:r>
            <a:r>
              <a:rPr lang="en-US" sz="1650" dirty="0">
                <a:solidFill>
                  <a:schemeClr val="bg1"/>
                </a:solidFill>
                <a:hlinkClick r:id="rId5"/>
              </a:rPr>
              <a:t>https://twitter.com/cn_harikrishnan?s=08</a:t>
            </a:r>
            <a:r>
              <a:rPr lang="en-US" sz="1650" dirty="0">
                <a:solidFill>
                  <a:schemeClr val="bg1"/>
                </a:solidFill>
              </a:rPr>
              <a:t>)</a:t>
            </a:r>
            <a:endParaRPr lang="en-US" sz="1650" dirty="0">
              <a:solidFill>
                <a:schemeClr val="tx2"/>
              </a:solidFill>
              <a:latin typeface="+mj-lt"/>
              <a:cs typeface="Arial"/>
            </a:endParaRPr>
          </a:p>
        </p:txBody>
      </p:sp>
      <p:pic>
        <p:nvPicPr>
          <p:cNvPr id="51" name="Picture 50">
            <a:extLst>
              <a:ext uri="{FF2B5EF4-FFF2-40B4-BE49-F238E27FC236}">
                <a16:creationId xmlns:a16="http://schemas.microsoft.com/office/drawing/2014/main" id="{C6C00CBE-1DB6-4EFB-B875-E8475470175E}"/>
              </a:ext>
            </a:extLst>
          </p:cNvPr>
          <p:cNvPicPr>
            <a:picLocks noChangeAspect="1"/>
          </p:cNvPicPr>
          <p:nvPr/>
        </p:nvPicPr>
        <p:blipFill>
          <a:blip r:embed="rId6"/>
          <a:stretch>
            <a:fillRect/>
          </a:stretch>
        </p:blipFill>
        <p:spPr>
          <a:xfrm>
            <a:off x="3872510" y="5056237"/>
            <a:ext cx="342900" cy="342900"/>
          </a:xfrm>
          <a:prstGeom prst="rect">
            <a:avLst/>
          </a:prstGeom>
        </p:spPr>
      </p:pic>
      <p:sp>
        <p:nvSpPr>
          <p:cNvPr id="52" name="TextBox 51">
            <a:extLst>
              <a:ext uri="{FF2B5EF4-FFF2-40B4-BE49-F238E27FC236}">
                <a16:creationId xmlns:a16="http://schemas.microsoft.com/office/drawing/2014/main" id="{D921F0D6-C05C-4B55-9F6C-FDF5CDC89FA7}"/>
              </a:ext>
            </a:extLst>
          </p:cNvPr>
          <p:cNvSpPr txBox="1"/>
          <p:nvPr/>
        </p:nvSpPr>
        <p:spPr>
          <a:xfrm>
            <a:off x="4215410" y="5444035"/>
            <a:ext cx="6975263"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7"/>
              </a:rPr>
              <a:t>https://www.linkedin.com/in/hari-krishnan-304a0272</a:t>
            </a:r>
            <a:endParaRPr lang="en-US" sz="1650" dirty="0">
              <a:solidFill>
                <a:schemeClr val="tx2"/>
              </a:solidFill>
              <a:latin typeface="+mj-lt"/>
              <a:cs typeface="Arial"/>
            </a:endParaRPr>
          </a:p>
        </p:txBody>
      </p:sp>
      <p:sp>
        <p:nvSpPr>
          <p:cNvPr id="53" name="TextBox 52">
            <a:extLst>
              <a:ext uri="{FF2B5EF4-FFF2-40B4-BE49-F238E27FC236}">
                <a16:creationId xmlns:a16="http://schemas.microsoft.com/office/drawing/2014/main" id="{5F972209-B5A7-4ACE-BD21-D53FF8AB80EF}"/>
              </a:ext>
            </a:extLst>
          </p:cNvPr>
          <p:cNvSpPr txBox="1"/>
          <p:nvPr/>
        </p:nvSpPr>
        <p:spPr>
          <a:xfrm>
            <a:off x="4223027" y="5873184"/>
            <a:ext cx="6975263"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8"/>
              </a:rPr>
              <a:t>cnharishkrish@gmail.com</a:t>
            </a:r>
            <a:endParaRPr lang="en-US" sz="1650" dirty="0">
              <a:solidFill>
                <a:schemeClr val="tx2"/>
              </a:solidFill>
              <a:cs typeface="Arial"/>
            </a:endParaRPr>
          </a:p>
        </p:txBody>
      </p:sp>
      <p:pic>
        <p:nvPicPr>
          <p:cNvPr id="54" name="Picture 53">
            <a:extLst>
              <a:ext uri="{FF2B5EF4-FFF2-40B4-BE49-F238E27FC236}">
                <a16:creationId xmlns:a16="http://schemas.microsoft.com/office/drawing/2014/main" id="{30BC28C1-2E83-4DB6-84CF-8FF544C25FC6}"/>
              </a:ext>
            </a:extLst>
          </p:cNvPr>
          <p:cNvPicPr>
            <a:picLocks noChangeAspect="1"/>
          </p:cNvPicPr>
          <p:nvPr/>
        </p:nvPicPr>
        <p:blipFill>
          <a:blip r:embed="rId9"/>
          <a:stretch>
            <a:fillRect/>
          </a:stretch>
        </p:blipFill>
        <p:spPr>
          <a:xfrm>
            <a:off x="3875149" y="5895419"/>
            <a:ext cx="346329" cy="346329"/>
          </a:xfrm>
          <a:prstGeom prst="rect">
            <a:avLst/>
          </a:prstGeom>
        </p:spPr>
      </p:pic>
    </p:spTree>
    <p:extLst>
      <p:ext uri="{BB962C8B-B14F-4D97-AF65-F5344CB8AC3E}">
        <p14:creationId xmlns:p14="http://schemas.microsoft.com/office/powerpoint/2010/main" val="6494398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362">
                                          <p:stCondLst>
                                            <p:cond delay="0"/>
                                          </p:stCondLst>
                                        </p:cTn>
                                        <p:tgtEl>
                                          <p:spTgt spid="8"/>
                                        </p:tgtEl>
                                      </p:cBhvr>
                                    </p:animEffect>
                                    <p:anim calcmode="lin" valueType="num">
                                      <p:cBhvr>
                                        <p:cTn id="8" dur="1139"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8"/>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8"/>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8"/>
                                        </p:tgtEl>
                                        <p:attrNameLst>
                                          <p:attrName>ppt_y</p:attrName>
                                        </p:attrNameLst>
                                      </p:cBhvr>
                                      <p:tavLst>
                                        <p:tav tm="0" fmla="#ppt_y-sin(pi*$)/81">
                                          <p:val>
                                            <p:fltVal val="0"/>
                                          </p:val>
                                        </p:tav>
                                        <p:tav tm="100000">
                                          <p:val>
                                            <p:fltVal val="1"/>
                                          </p:val>
                                        </p:tav>
                                      </p:tavLst>
                                    </p:anim>
                                    <p:animScale>
                                      <p:cBhvr>
                                        <p:cTn id="13" dur="16">
                                          <p:stCondLst>
                                            <p:cond delay="406"/>
                                          </p:stCondLst>
                                        </p:cTn>
                                        <p:tgtEl>
                                          <p:spTgt spid="8"/>
                                        </p:tgtEl>
                                      </p:cBhvr>
                                      <p:to x="100000" y="60000"/>
                                    </p:animScale>
                                    <p:animScale>
                                      <p:cBhvr>
                                        <p:cTn id="14" dur="104" decel="50000">
                                          <p:stCondLst>
                                            <p:cond delay="423"/>
                                          </p:stCondLst>
                                        </p:cTn>
                                        <p:tgtEl>
                                          <p:spTgt spid="8"/>
                                        </p:tgtEl>
                                      </p:cBhvr>
                                      <p:to x="100000" y="100000"/>
                                    </p:animScale>
                                    <p:animScale>
                                      <p:cBhvr>
                                        <p:cTn id="15" dur="16">
                                          <p:stCondLst>
                                            <p:cond delay="820"/>
                                          </p:stCondLst>
                                        </p:cTn>
                                        <p:tgtEl>
                                          <p:spTgt spid="8"/>
                                        </p:tgtEl>
                                      </p:cBhvr>
                                      <p:to x="100000" y="80000"/>
                                    </p:animScale>
                                    <p:animScale>
                                      <p:cBhvr>
                                        <p:cTn id="16" dur="104" decel="50000">
                                          <p:stCondLst>
                                            <p:cond delay="836"/>
                                          </p:stCondLst>
                                        </p:cTn>
                                        <p:tgtEl>
                                          <p:spTgt spid="8"/>
                                        </p:tgtEl>
                                      </p:cBhvr>
                                      <p:to x="100000" y="100000"/>
                                    </p:animScale>
                                    <p:animScale>
                                      <p:cBhvr>
                                        <p:cTn id="17" dur="16">
                                          <p:stCondLst>
                                            <p:cond delay="1026"/>
                                          </p:stCondLst>
                                        </p:cTn>
                                        <p:tgtEl>
                                          <p:spTgt spid="8"/>
                                        </p:tgtEl>
                                      </p:cBhvr>
                                      <p:to x="100000" y="90000"/>
                                    </p:animScale>
                                    <p:animScale>
                                      <p:cBhvr>
                                        <p:cTn id="18" dur="104" decel="50000">
                                          <p:stCondLst>
                                            <p:cond delay="1042"/>
                                          </p:stCondLst>
                                        </p:cTn>
                                        <p:tgtEl>
                                          <p:spTgt spid="8"/>
                                        </p:tgtEl>
                                      </p:cBhvr>
                                      <p:to x="100000" y="100000"/>
                                    </p:animScale>
                                    <p:animScale>
                                      <p:cBhvr>
                                        <p:cTn id="19" dur="16">
                                          <p:stCondLst>
                                            <p:cond delay="1130"/>
                                          </p:stCondLst>
                                        </p:cTn>
                                        <p:tgtEl>
                                          <p:spTgt spid="8"/>
                                        </p:tgtEl>
                                      </p:cBhvr>
                                      <p:to x="100000" y="95000"/>
                                    </p:animScale>
                                    <p:animScale>
                                      <p:cBhvr>
                                        <p:cTn id="20" dur="104" decel="50000">
                                          <p:stCondLst>
                                            <p:cond delay="1146"/>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362">
                                          <p:stCondLst>
                                            <p:cond delay="0"/>
                                          </p:stCondLst>
                                        </p:cTn>
                                        <p:tgtEl>
                                          <p:spTgt spid="7"/>
                                        </p:tgtEl>
                                      </p:cBhvr>
                                    </p:animEffect>
                                    <p:anim calcmode="lin" valueType="num">
                                      <p:cBhvr>
                                        <p:cTn id="24" dur="1139"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41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415" tmFilter="0, 0; 0.125,0.2665; 0.25,0.4; 0.375,0.465; 0.5,0.5;  0.625,0.535; 0.75,0.6; 0.875,0.7335; 1,1">
                                          <p:stCondLst>
                                            <p:cond delay="415"/>
                                          </p:stCondLst>
                                        </p:cTn>
                                        <p:tgtEl>
                                          <p:spTgt spid="7"/>
                                        </p:tgtEl>
                                        <p:attrNameLst>
                                          <p:attrName>ppt_y</p:attrName>
                                        </p:attrNameLst>
                                      </p:cBhvr>
                                      <p:tavLst>
                                        <p:tav tm="0" fmla="#ppt_y-sin(pi*$)/9">
                                          <p:val>
                                            <p:fltVal val="0"/>
                                          </p:val>
                                        </p:tav>
                                        <p:tav tm="100000">
                                          <p:val>
                                            <p:fltVal val="1"/>
                                          </p:val>
                                        </p:tav>
                                      </p:tavLst>
                                    </p:anim>
                                    <p:anim calcmode="lin" valueType="num">
                                      <p:cBhvr>
                                        <p:cTn id="27" dur="207" tmFilter="0, 0; 0.125,0.2665; 0.25,0.4; 0.375,0.465; 0.5,0.5;  0.625,0.535; 0.75,0.6; 0.875,0.7335; 1,1">
                                          <p:stCondLst>
                                            <p:cond delay="828"/>
                                          </p:stCondLst>
                                        </p:cTn>
                                        <p:tgtEl>
                                          <p:spTgt spid="7"/>
                                        </p:tgtEl>
                                        <p:attrNameLst>
                                          <p:attrName>ppt_y</p:attrName>
                                        </p:attrNameLst>
                                      </p:cBhvr>
                                      <p:tavLst>
                                        <p:tav tm="0" fmla="#ppt_y-sin(pi*$)/27">
                                          <p:val>
                                            <p:fltVal val="0"/>
                                          </p:val>
                                        </p:tav>
                                        <p:tav tm="100000">
                                          <p:val>
                                            <p:fltVal val="1"/>
                                          </p:val>
                                        </p:tav>
                                      </p:tavLst>
                                    </p:anim>
                                    <p:anim calcmode="lin" valueType="num">
                                      <p:cBhvr>
                                        <p:cTn id="28" dur="103" tmFilter="0, 0; 0.125,0.2665; 0.25,0.4; 0.375,0.465; 0.5,0.5;  0.625,0.535; 0.75,0.6; 0.875,0.7335; 1,1">
                                          <p:stCondLst>
                                            <p:cond delay="1035"/>
                                          </p:stCondLst>
                                        </p:cTn>
                                        <p:tgtEl>
                                          <p:spTgt spid="7"/>
                                        </p:tgtEl>
                                        <p:attrNameLst>
                                          <p:attrName>ppt_y</p:attrName>
                                        </p:attrNameLst>
                                      </p:cBhvr>
                                      <p:tavLst>
                                        <p:tav tm="0" fmla="#ppt_y-sin(pi*$)/81">
                                          <p:val>
                                            <p:fltVal val="0"/>
                                          </p:val>
                                        </p:tav>
                                        <p:tav tm="100000">
                                          <p:val>
                                            <p:fltVal val="1"/>
                                          </p:val>
                                        </p:tav>
                                      </p:tavLst>
                                    </p:anim>
                                    <p:animScale>
                                      <p:cBhvr>
                                        <p:cTn id="29" dur="16">
                                          <p:stCondLst>
                                            <p:cond delay="406"/>
                                          </p:stCondLst>
                                        </p:cTn>
                                        <p:tgtEl>
                                          <p:spTgt spid="7"/>
                                        </p:tgtEl>
                                      </p:cBhvr>
                                      <p:to x="100000" y="60000"/>
                                    </p:animScale>
                                    <p:animScale>
                                      <p:cBhvr>
                                        <p:cTn id="30" dur="104" decel="50000">
                                          <p:stCondLst>
                                            <p:cond delay="423"/>
                                          </p:stCondLst>
                                        </p:cTn>
                                        <p:tgtEl>
                                          <p:spTgt spid="7"/>
                                        </p:tgtEl>
                                      </p:cBhvr>
                                      <p:to x="100000" y="100000"/>
                                    </p:animScale>
                                    <p:animScale>
                                      <p:cBhvr>
                                        <p:cTn id="31" dur="16">
                                          <p:stCondLst>
                                            <p:cond delay="820"/>
                                          </p:stCondLst>
                                        </p:cTn>
                                        <p:tgtEl>
                                          <p:spTgt spid="7"/>
                                        </p:tgtEl>
                                      </p:cBhvr>
                                      <p:to x="100000" y="80000"/>
                                    </p:animScale>
                                    <p:animScale>
                                      <p:cBhvr>
                                        <p:cTn id="32" dur="104" decel="50000">
                                          <p:stCondLst>
                                            <p:cond delay="836"/>
                                          </p:stCondLst>
                                        </p:cTn>
                                        <p:tgtEl>
                                          <p:spTgt spid="7"/>
                                        </p:tgtEl>
                                      </p:cBhvr>
                                      <p:to x="100000" y="100000"/>
                                    </p:animScale>
                                    <p:animScale>
                                      <p:cBhvr>
                                        <p:cTn id="33" dur="16">
                                          <p:stCondLst>
                                            <p:cond delay="1026"/>
                                          </p:stCondLst>
                                        </p:cTn>
                                        <p:tgtEl>
                                          <p:spTgt spid="7"/>
                                        </p:tgtEl>
                                      </p:cBhvr>
                                      <p:to x="100000" y="90000"/>
                                    </p:animScale>
                                    <p:animScale>
                                      <p:cBhvr>
                                        <p:cTn id="34" dur="104" decel="50000">
                                          <p:stCondLst>
                                            <p:cond delay="1042"/>
                                          </p:stCondLst>
                                        </p:cTn>
                                        <p:tgtEl>
                                          <p:spTgt spid="7"/>
                                        </p:tgtEl>
                                      </p:cBhvr>
                                      <p:to x="100000" y="100000"/>
                                    </p:animScale>
                                    <p:animScale>
                                      <p:cBhvr>
                                        <p:cTn id="35" dur="16">
                                          <p:stCondLst>
                                            <p:cond delay="1130"/>
                                          </p:stCondLst>
                                        </p:cTn>
                                        <p:tgtEl>
                                          <p:spTgt spid="7"/>
                                        </p:tgtEl>
                                      </p:cBhvr>
                                      <p:to x="100000" y="95000"/>
                                    </p:animScale>
                                    <p:animScale>
                                      <p:cBhvr>
                                        <p:cTn id="36" dur="104" decel="50000">
                                          <p:stCondLst>
                                            <p:cond delay="1146"/>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heel(1)">
                                      <p:cBhvr>
                                        <p:cTn id="41" dur="1000"/>
                                        <p:tgtEl>
                                          <p:spTgt spid="21"/>
                                        </p:tgtEl>
                                      </p:cBhvr>
                                    </p:animEffect>
                                  </p:childTnLst>
                                </p:cTn>
                              </p:par>
                              <p:par>
                                <p:cTn id="42" presetID="21" presetClass="entr" presetSubtype="1"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heel(1)">
                                      <p:cBhvr>
                                        <p:cTn id="44" dur="1000"/>
                                        <p:tgtEl>
                                          <p:spTgt spid="10"/>
                                        </p:tgtEl>
                                      </p:cBhvr>
                                    </p:animEffect>
                                  </p:childTnLst>
                                </p:cTn>
                              </p:par>
                              <p:par>
                                <p:cTn id="45" presetID="21" presetClass="entr" presetSubtype="1"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heel(1)">
                                      <p:cBhvr>
                                        <p:cTn id="47" dur="1000"/>
                                        <p:tgtEl>
                                          <p:spTgt spid="34"/>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heel(1)">
                                      <p:cBhvr>
                                        <p:cTn id="50" dur="1000"/>
                                        <p:tgtEl>
                                          <p:spTgt spid="39"/>
                                        </p:tgtEl>
                                      </p:cBhvr>
                                    </p:animEffect>
                                  </p:childTnLst>
                                </p:cTn>
                              </p:par>
                              <p:par>
                                <p:cTn id="51" presetID="21" presetClass="entr" presetSubtype="1"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heel(1)">
                                      <p:cBhvr>
                                        <p:cTn id="53" dur="1000"/>
                                        <p:tgtEl>
                                          <p:spTgt spid="51"/>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wheel(1)">
                                      <p:cBhvr>
                                        <p:cTn id="56" dur="1000"/>
                                        <p:tgtEl>
                                          <p:spTgt spid="52"/>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heel(1)">
                                      <p:cBhvr>
                                        <p:cTn id="59" dur="1000"/>
                                        <p:tgtEl>
                                          <p:spTgt spid="53"/>
                                        </p:tgtEl>
                                      </p:cBhvr>
                                    </p:animEffect>
                                  </p:childTnLst>
                                </p:cTn>
                              </p:par>
                              <p:par>
                                <p:cTn id="60" presetID="21" presetClass="entr" presetSubtype="1"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wheel(1)">
                                      <p:cBhvr>
                                        <p:cTn id="62"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39"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9290E4-CB77-4622-B454-C74B4B973953}"/>
              </a:ext>
            </a:extLst>
          </p:cNvPr>
          <p:cNvSpPr>
            <a:spLocks noGrp="1"/>
          </p:cNvSpPr>
          <p:nvPr>
            <p:ph type="body" sz="quarter" idx="10"/>
          </p:nvPr>
        </p:nvSpPr>
        <p:spPr>
          <a:xfrm>
            <a:off x="322810" y="1698179"/>
            <a:ext cx="11422987" cy="4331570"/>
          </a:xfrm>
        </p:spPr>
        <p:txBody>
          <a:bodyPr/>
          <a:lstStyle/>
          <a:p>
            <a:pPr>
              <a:lnSpc>
                <a:spcPct val="150000"/>
              </a:lnSpc>
            </a:pPr>
            <a:r>
              <a:rPr lang="en-IN" sz="2800" dirty="0">
                <a:solidFill>
                  <a:schemeClr val="bg1"/>
                </a:solidFill>
                <a:latin typeface="Segoe UI" panose="020B0502040204020203" pitchFamily="34" charset="0"/>
                <a:cs typeface="Segoe UI" panose="020B0502040204020203" pitchFamily="34" charset="0"/>
              </a:rPr>
              <a:t>1:1 Mapping of native APIs to .NET</a:t>
            </a:r>
          </a:p>
          <a:p>
            <a:pPr lvl="3">
              <a:lnSpc>
                <a:spcPct val="150000"/>
              </a:lnSpc>
            </a:pPr>
            <a:r>
              <a:rPr lang="en-IN" sz="2000" dirty="0">
                <a:solidFill>
                  <a:schemeClr val="bg1"/>
                </a:solidFill>
                <a:latin typeface="Segoe UI" panose="020B0502040204020203" pitchFamily="34" charset="0"/>
                <a:cs typeface="Segoe UI" panose="020B0502040204020203" pitchFamily="34" charset="0"/>
              </a:rPr>
              <a:t>Everything you can do in Java, you can do with C#</a:t>
            </a:r>
          </a:p>
          <a:p>
            <a:pPr lvl="3">
              <a:lnSpc>
                <a:spcPct val="150000"/>
              </a:lnSpc>
            </a:pPr>
            <a:r>
              <a:rPr lang="en-IN" sz="2000" dirty="0">
                <a:solidFill>
                  <a:schemeClr val="bg1"/>
                </a:solidFill>
                <a:latin typeface="Segoe UI" panose="020B0502040204020203" pitchFamily="34" charset="0"/>
                <a:cs typeface="Segoe UI" panose="020B0502040204020203" pitchFamily="34" charset="0"/>
              </a:rPr>
              <a:t>Everything you can do with </a:t>
            </a:r>
            <a:r>
              <a:rPr lang="en-IN" sz="2000" dirty="0" err="1">
                <a:solidFill>
                  <a:schemeClr val="bg1"/>
                </a:solidFill>
                <a:latin typeface="Segoe UI" panose="020B0502040204020203" pitchFamily="34" charset="0"/>
                <a:cs typeface="Segoe UI" panose="020B0502040204020203" pitchFamily="34" charset="0"/>
              </a:rPr>
              <a:t>Obj</a:t>
            </a:r>
            <a:r>
              <a:rPr lang="en-IN" sz="2000" dirty="0">
                <a:solidFill>
                  <a:schemeClr val="bg1"/>
                </a:solidFill>
                <a:latin typeface="Segoe UI" panose="020B0502040204020203" pitchFamily="34" charset="0"/>
                <a:cs typeface="Segoe UI" panose="020B0502040204020203" pitchFamily="34" charset="0"/>
              </a:rPr>
              <a:t>-C or Swift you can do in C#</a:t>
            </a:r>
          </a:p>
          <a:p>
            <a:pPr>
              <a:lnSpc>
                <a:spcPct val="150000"/>
              </a:lnSpc>
            </a:pPr>
            <a:r>
              <a:rPr lang="en-IN" sz="2800" dirty="0">
                <a:solidFill>
                  <a:schemeClr val="bg1"/>
                </a:solidFill>
                <a:latin typeface="Segoe UI" panose="020B0502040204020203" pitchFamily="34" charset="0"/>
                <a:cs typeface="Segoe UI" panose="020B0502040204020203" pitchFamily="34" charset="0"/>
              </a:rPr>
              <a:t>Deep object integration</a:t>
            </a:r>
          </a:p>
          <a:p>
            <a:pPr lvl="3">
              <a:lnSpc>
                <a:spcPct val="150000"/>
              </a:lnSpc>
            </a:pPr>
            <a:r>
              <a:rPr lang="en-IN" sz="2000" dirty="0">
                <a:solidFill>
                  <a:schemeClr val="bg1"/>
                </a:solidFill>
                <a:latin typeface="Segoe UI" panose="020B0502040204020203" pitchFamily="34" charset="0"/>
                <a:cs typeface="Segoe UI" panose="020B0502040204020203" pitchFamily="34" charset="0"/>
              </a:rPr>
              <a:t>Subclass native types in C# which are full fledged system types</a:t>
            </a:r>
          </a:p>
          <a:p>
            <a:pPr>
              <a:lnSpc>
                <a:spcPct val="150000"/>
              </a:lnSpc>
            </a:pPr>
            <a:r>
              <a:rPr lang="en-IN" sz="2800" dirty="0">
                <a:solidFill>
                  <a:schemeClr val="bg1"/>
                </a:solidFill>
                <a:latin typeface="Segoe UI" panose="020B0502040204020203" pitchFamily="34" charset="0"/>
                <a:cs typeface="Segoe UI" panose="020B0502040204020203" pitchFamily="34" charset="0"/>
              </a:rPr>
              <a:t>The API mapping follows the .NET design guidelines</a:t>
            </a:r>
          </a:p>
          <a:p>
            <a:pPr lvl="3">
              <a:lnSpc>
                <a:spcPct val="150000"/>
              </a:lnSpc>
            </a:pPr>
            <a:r>
              <a:rPr lang="en-IN" sz="2000" dirty="0">
                <a:solidFill>
                  <a:schemeClr val="bg1"/>
                </a:solidFill>
                <a:latin typeface="Segoe UI" panose="020B0502040204020203" pitchFamily="34" charset="0"/>
                <a:cs typeface="Segoe UI" panose="020B0502040204020203" pitchFamily="34" charset="0"/>
              </a:rPr>
              <a:t>And makes native APIs composable with .NET (Async, enumerators, collections, and so on)</a:t>
            </a:r>
          </a:p>
        </p:txBody>
      </p:sp>
      <p:sp>
        <p:nvSpPr>
          <p:cNvPr id="3" name="Title 2">
            <a:extLst>
              <a:ext uri="{FF2B5EF4-FFF2-40B4-BE49-F238E27FC236}">
                <a16:creationId xmlns:a16="http://schemas.microsoft.com/office/drawing/2014/main" id="{916A787E-C609-4544-B0BF-86B1A061D127}"/>
              </a:ext>
            </a:extLst>
          </p:cNvPr>
          <p:cNvSpPr>
            <a:spLocks noGrp="1"/>
          </p:cNvSpPr>
          <p:nvPr>
            <p:ph type="title"/>
          </p:nvPr>
        </p:nvSpPr>
        <p:spPr>
          <a:xfrm>
            <a:off x="322811" y="372617"/>
            <a:ext cx="10515600" cy="1013124"/>
          </a:xfrm>
        </p:spPr>
        <p:txBody>
          <a:bodyPr/>
          <a:lstStyle/>
          <a:p>
            <a:pPr defTabSz="932742"/>
            <a:r>
              <a:rPr lang="en-IN" sz="4800" b="1" spc="-102" dirty="0">
                <a:solidFill>
                  <a:schemeClr val="bg1"/>
                </a:solidFill>
                <a:latin typeface="+mn-lt"/>
              </a:rPr>
              <a:t>Xamarin Native APIs</a:t>
            </a:r>
          </a:p>
        </p:txBody>
      </p:sp>
    </p:spTree>
    <p:extLst>
      <p:ext uri="{BB962C8B-B14F-4D97-AF65-F5344CB8AC3E}">
        <p14:creationId xmlns:p14="http://schemas.microsoft.com/office/powerpoint/2010/main" val="27851859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3CEE777-759E-45CA-A42E-0027A9554A41}"/>
              </a:ext>
            </a:extLst>
          </p:cNvPr>
          <p:cNvSpPr>
            <a:spLocks noGrp="1"/>
          </p:cNvSpPr>
          <p:nvPr>
            <p:ph type="title"/>
          </p:nvPr>
        </p:nvSpPr>
        <p:spPr>
          <a:xfrm>
            <a:off x="156556" y="185973"/>
            <a:ext cx="10515600" cy="693655"/>
          </a:xfrm>
        </p:spPr>
        <p:txBody>
          <a:bodyPr/>
          <a:lstStyle/>
          <a:p>
            <a:pPr defTabSz="932742"/>
            <a:r>
              <a:rPr lang="en-IN" sz="4800" b="1" spc="-102" dirty="0">
                <a:solidFill>
                  <a:schemeClr val="bg1"/>
                </a:solidFill>
                <a:latin typeface="+mn-lt"/>
              </a:rPr>
              <a:t>XAML IntelliSense and </a:t>
            </a:r>
            <a:r>
              <a:rPr lang="en-IN" sz="4800" b="1" spc="-102" dirty="0" err="1">
                <a:solidFill>
                  <a:schemeClr val="bg1"/>
                </a:solidFill>
                <a:highlight>
                  <a:srgbClr val="0000FF"/>
                </a:highlight>
                <a:latin typeface="+mn-lt"/>
              </a:rPr>
              <a:t>Intellicode</a:t>
            </a:r>
            <a:endParaRPr lang="en-IN" sz="4800" b="1" spc="-102" dirty="0">
              <a:solidFill>
                <a:schemeClr val="bg1"/>
              </a:solidFill>
              <a:highlight>
                <a:srgbClr val="0000FF"/>
              </a:highlight>
              <a:latin typeface="+mn-lt"/>
            </a:endParaRPr>
          </a:p>
        </p:txBody>
      </p:sp>
      <p:pic>
        <p:nvPicPr>
          <p:cNvPr id="9" name="asdfnwiom">
            <a:hlinkClick r:id="" action="ppaction://media"/>
            <a:extLst>
              <a:ext uri="{FF2B5EF4-FFF2-40B4-BE49-F238E27FC236}">
                <a16:creationId xmlns:a16="http://schemas.microsoft.com/office/drawing/2014/main" id="{DBBEA9B7-3B98-40F6-BA6C-D8257216CE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4240" y="1038944"/>
            <a:ext cx="7865182" cy="5731033"/>
          </a:xfrm>
          <a:prstGeom prst="rect">
            <a:avLst/>
          </a:prstGeom>
        </p:spPr>
      </p:pic>
    </p:spTree>
    <p:extLst>
      <p:ext uri="{BB962C8B-B14F-4D97-AF65-F5344CB8AC3E}">
        <p14:creationId xmlns:p14="http://schemas.microsoft.com/office/powerpoint/2010/main" val="20873320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31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589F4-EF1E-46E1-91BF-2D5F08096E29}"/>
              </a:ext>
            </a:extLst>
          </p:cNvPr>
          <p:cNvSpPr>
            <a:spLocks noGrp="1"/>
          </p:cNvSpPr>
          <p:nvPr>
            <p:ph type="title"/>
          </p:nvPr>
        </p:nvSpPr>
        <p:spPr>
          <a:xfrm>
            <a:off x="191770" y="170525"/>
            <a:ext cx="7868492" cy="991877"/>
          </a:xfrm>
        </p:spPr>
        <p:txBody>
          <a:bodyPr>
            <a:normAutofit fontScale="90000"/>
          </a:bodyPr>
          <a:lstStyle/>
          <a:p>
            <a:pPr defTabSz="932742"/>
            <a:r>
              <a:rPr lang="en-IN" sz="4800" b="1" spc="-102" dirty="0">
                <a:solidFill>
                  <a:schemeClr val="bg1"/>
                </a:solidFill>
                <a:latin typeface="+mn-lt"/>
              </a:rPr>
              <a:t>Xamarin.Forms Property Panel</a:t>
            </a:r>
          </a:p>
        </p:txBody>
      </p:sp>
      <p:pic>
        <p:nvPicPr>
          <p:cNvPr id="2050" name="Picture 2" descr="https://blog.xamarin.com/wp-content/uploads/2018/11/PropertyPanel-BlogDec2018.gif">
            <a:extLst>
              <a:ext uri="{FF2B5EF4-FFF2-40B4-BE49-F238E27FC236}">
                <a16:creationId xmlns:a16="http://schemas.microsoft.com/office/drawing/2014/main" id="{871EE9AD-CFA7-447A-A17B-C6EA20941E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29105" y="1066754"/>
            <a:ext cx="8733790" cy="57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61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96170-4171-4AA3-AD6A-B97D955220B1}"/>
              </a:ext>
            </a:extLst>
          </p:cNvPr>
          <p:cNvSpPr>
            <a:spLocks noGrp="1"/>
          </p:cNvSpPr>
          <p:nvPr>
            <p:ph type="body" sz="quarter" idx="10"/>
          </p:nvPr>
        </p:nvSpPr>
        <p:spPr>
          <a:xfrm>
            <a:off x="467882" y="1351718"/>
            <a:ext cx="10595695" cy="2095958"/>
          </a:xfrm>
        </p:spPr>
        <p:txBody>
          <a:bodyPr/>
          <a:lstStyle/>
          <a:p>
            <a:r>
              <a:rPr lang="en-US" sz="2800" dirty="0">
                <a:solidFill>
                  <a:schemeClr val="bg1"/>
                </a:solidFill>
                <a:latin typeface="Segoe UI" panose="020B0502040204020203" pitchFamily="34" charset="0"/>
                <a:cs typeface="Segoe UI" panose="020B0502040204020203" pitchFamily="34" charset="0"/>
              </a:rPr>
              <a:t>Provides a structure for your application</a:t>
            </a:r>
          </a:p>
          <a:p>
            <a:pPr lvl="1"/>
            <a:r>
              <a:rPr lang="en-US" sz="1800" dirty="0">
                <a:solidFill>
                  <a:schemeClr val="bg1"/>
                </a:solidFill>
                <a:latin typeface="Segoe UI" panose="020B0502040204020203" pitchFamily="34" charset="0"/>
                <a:cs typeface="Segoe UI" panose="020B0502040204020203" pitchFamily="34" charset="0"/>
              </a:rPr>
              <a:t>A single place to describe the visual structure of an application.</a:t>
            </a:r>
          </a:p>
          <a:p>
            <a:pPr lvl="1"/>
            <a:r>
              <a:rPr lang="en-US" sz="1800" dirty="0">
                <a:solidFill>
                  <a:schemeClr val="bg1"/>
                </a:solidFill>
                <a:latin typeface="Segoe UI" panose="020B0502040204020203" pitchFamily="34" charset="0"/>
                <a:cs typeface="Segoe UI" panose="020B0502040204020203" pitchFamily="34" charset="0"/>
              </a:rPr>
              <a:t>A common navigation UI</a:t>
            </a:r>
          </a:p>
          <a:p>
            <a:pPr lvl="1"/>
            <a:r>
              <a:rPr lang="en-US" sz="1800" dirty="0">
                <a:solidFill>
                  <a:schemeClr val="bg1"/>
                </a:solidFill>
                <a:latin typeface="Segoe UI" panose="020B0502040204020203" pitchFamily="34" charset="0"/>
                <a:cs typeface="Segoe UI" panose="020B0502040204020203" pitchFamily="34" charset="0"/>
              </a:rPr>
              <a:t>A powerful new URI based navigation service with deep linking.</a:t>
            </a:r>
          </a:p>
          <a:p>
            <a:pPr lvl="1"/>
            <a:r>
              <a:rPr lang="en-US" sz="1800" dirty="0">
                <a:solidFill>
                  <a:schemeClr val="bg1"/>
                </a:solidFill>
                <a:latin typeface="Segoe UI" panose="020B0502040204020203" pitchFamily="34" charset="0"/>
                <a:cs typeface="Segoe UI" panose="020B0502040204020203" pitchFamily="34" charset="0"/>
              </a:rPr>
              <a:t>Performance conscious data templates.</a:t>
            </a:r>
          </a:p>
          <a:p>
            <a:pPr lvl="1"/>
            <a:r>
              <a:rPr lang="en-US" sz="1800" dirty="0">
                <a:solidFill>
                  <a:schemeClr val="bg1"/>
                </a:solidFill>
                <a:latin typeface="Segoe UI" panose="020B0502040204020203" pitchFamily="34" charset="0"/>
                <a:cs typeface="Segoe UI" panose="020B0502040204020203" pitchFamily="34" charset="0"/>
              </a:rPr>
              <a:t>An integrated search handler.</a:t>
            </a:r>
          </a:p>
        </p:txBody>
      </p:sp>
      <p:sp>
        <p:nvSpPr>
          <p:cNvPr id="8" name="Shape 358">
            <a:extLst>
              <a:ext uri="{FF2B5EF4-FFF2-40B4-BE49-F238E27FC236}">
                <a16:creationId xmlns:a16="http://schemas.microsoft.com/office/drawing/2014/main" id="{B6A5C94C-C06C-4680-8BB5-DB1A9B091C02}"/>
              </a:ext>
            </a:extLst>
          </p:cNvPr>
          <p:cNvSpPr txBox="1">
            <a:spLocks noGrp="1"/>
          </p:cNvSpPr>
          <p:nvPr>
            <p:ph type="title"/>
          </p:nvPr>
        </p:nvSpPr>
        <p:spPr>
          <a:xfrm>
            <a:off x="467882" y="333671"/>
            <a:ext cx="10966449" cy="656591"/>
          </a:xfrm>
          <a:prstGeom prst="rect">
            <a:avLst/>
          </a:prstGeom>
          <a:noFill/>
          <a:ln>
            <a:noFill/>
          </a:ln>
        </p:spPr>
        <p:txBody>
          <a:bodyPr vert="horz" wrap="square" lIns="0" tIns="0" rIns="0" bIns="0" rtlCol="0" anchor="t" anchorCtr="0">
            <a:noAutofit/>
          </a:bodyPr>
          <a:lstStyle/>
          <a:p>
            <a:pPr defTabSz="932742">
              <a:buSzPct val="25000"/>
            </a:pPr>
            <a:r>
              <a:rPr lang="en-US" sz="4800" b="1" spc="-102" dirty="0">
                <a:solidFill>
                  <a:schemeClr val="bg1"/>
                </a:solidFill>
                <a:latin typeface="+mn-lt"/>
              </a:rPr>
              <a:t>Xamarin Forms Shell Template</a:t>
            </a:r>
          </a:p>
        </p:txBody>
      </p:sp>
      <p:pic>
        <p:nvPicPr>
          <p:cNvPr id="5" name="Picture 4">
            <a:extLst>
              <a:ext uri="{FF2B5EF4-FFF2-40B4-BE49-F238E27FC236}">
                <a16:creationId xmlns:a16="http://schemas.microsoft.com/office/drawing/2014/main" id="{E2CC4022-520E-4E12-8B86-0C1E47020000}"/>
              </a:ext>
            </a:extLst>
          </p:cNvPr>
          <p:cNvPicPr>
            <a:picLocks noChangeAspect="1"/>
          </p:cNvPicPr>
          <p:nvPr/>
        </p:nvPicPr>
        <p:blipFill>
          <a:blip r:embed="rId2"/>
          <a:stretch>
            <a:fillRect/>
          </a:stretch>
        </p:blipFill>
        <p:spPr>
          <a:xfrm>
            <a:off x="5948313" y="2852785"/>
            <a:ext cx="5775805" cy="3790373"/>
          </a:xfrm>
          <a:prstGeom prst="rect">
            <a:avLst/>
          </a:prstGeom>
        </p:spPr>
      </p:pic>
    </p:spTree>
    <p:extLst>
      <p:ext uri="{BB962C8B-B14F-4D97-AF65-F5344CB8AC3E}">
        <p14:creationId xmlns:p14="http://schemas.microsoft.com/office/powerpoint/2010/main" val="28877137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AF695B-DBCE-4EEA-8BB9-E577474D6EA1}"/>
              </a:ext>
            </a:extLst>
          </p:cNvPr>
          <p:cNvPicPr>
            <a:picLocks noChangeAspect="1"/>
          </p:cNvPicPr>
          <p:nvPr/>
        </p:nvPicPr>
        <p:blipFill>
          <a:blip r:embed="rId3"/>
          <a:stretch>
            <a:fillRect/>
          </a:stretch>
        </p:blipFill>
        <p:spPr>
          <a:xfrm>
            <a:off x="397661" y="2259050"/>
            <a:ext cx="5908415" cy="1702861"/>
          </a:xfrm>
          <a:prstGeom prst="rect">
            <a:avLst/>
          </a:prstGeom>
        </p:spPr>
      </p:pic>
      <p:sp>
        <p:nvSpPr>
          <p:cNvPr id="3" name="Title 2">
            <a:extLst>
              <a:ext uri="{FF2B5EF4-FFF2-40B4-BE49-F238E27FC236}">
                <a16:creationId xmlns:a16="http://schemas.microsoft.com/office/drawing/2014/main" id="{E496AC6C-CCE8-4D2C-92F5-A1C44DA2FBF8}"/>
              </a:ext>
            </a:extLst>
          </p:cNvPr>
          <p:cNvSpPr>
            <a:spLocks noGrp="1"/>
          </p:cNvSpPr>
          <p:nvPr>
            <p:ph type="title"/>
          </p:nvPr>
        </p:nvSpPr>
        <p:spPr>
          <a:xfrm>
            <a:off x="239674" y="239697"/>
            <a:ext cx="10515600" cy="1325563"/>
          </a:xfrm>
        </p:spPr>
        <p:txBody>
          <a:bodyPr/>
          <a:lstStyle/>
          <a:p>
            <a:pPr defTabSz="932742"/>
            <a:r>
              <a:rPr lang="en-IN" sz="4800" b="1" spc="-102" dirty="0">
                <a:solidFill>
                  <a:schemeClr val="bg1"/>
                </a:solidFill>
                <a:latin typeface="+mn-lt"/>
              </a:rPr>
              <a:t>Consistent UI with Visual</a:t>
            </a:r>
          </a:p>
        </p:txBody>
      </p:sp>
      <p:pic>
        <p:nvPicPr>
          <p:cNvPr id="1026" name="Picture 2" descr="Default renderers">
            <a:extLst>
              <a:ext uri="{FF2B5EF4-FFF2-40B4-BE49-F238E27FC236}">
                <a16:creationId xmlns:a16="http://schemas.microsoft.com/office/drawing/2014/main" id="{67780D43-2CE4-4952-AA94-315505C0C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4389" y="1163434"/>
            <a:ext cx="5237937" cy="491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6535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FEF104-F613-42A9-B826-5C3378C33658}"/>
              </a:ext>
            </a:extLst>
          </p:cNvPr>
          <p:cNvSpPr/>
          <p:nvPr/>
        </p:nvSpPr>
        <p:spPr>
          <a:xfrm>
            <a:off x="243990" y="194398"/>
            <a:ext cx="9479130" cy="701731"/>
          </a:xfrm>
          <a:prstGeom prst="rect">
            <a:avLst/>
          </a:prstGeom>
        </p:spPr>
        <p:txBody>
          <a:bodyPr vert="horz" lIns="91440" tIns="45720" rIns="91440" bIns="45720" rtlCol="0" anchor="ctr">
            <a:noAutofit/>
          </a:bodyPr>
          <a:lstStyle/>
          <a:p>
            <a:pPr defTabSz="932742">
              <a:lnSpc>
                <a:spcPct val="90000"/>
              </a:lnSpc>
              <a:spcBef>
                <a:spcPct val="0"/>
              </a:spcBef>
            </a:pPr>
            <a:r>
              <a:rPr lang="en-IN" sz="4800" b="1" spc="-102" dirty="0">
                <a:ln w="3175">
                  <a:noFill/>
                </a:ln>
                <a:solidFill>
                  <a:schemeClr val="bg1"/>
                </a:solidFill>
                <a:cs typeface="Segoe UI" pitchFamily="34" charset="0"/>
              </a:rPr>
              <a:t>Xamarin.Forms </a:t>
            </a:r>
            <a:r>
              <a:rPr lang="en-IN" sz="4800" b="1" spc="-102" dirty="0" err="1">
                <a:ln w="3175">
                  <a:noFill/>
                </a:ln>
                <a:solidFill>
                  <a:schemeClr val="bg1"/>
                </a:solidFill>
                <a:cs typeface="Segoe UI" pitchFamily="34" charset="0"/>
              </a:rPr>
              <a:t>CollectionView</a:t>
            </a:r>
            <a:endParaRPr lang="en-IN" sz="4800" b="1" spc="-102" dirty="0">
              <a:ln w="3175">
                <a:noFill/>
              </a:ln>
              <a:solidFill>
                <a:schemeClr val="bg1"/>
              </a:solidFill>
              <a:cs typeface="Segoe UI" pitchFamily="34" charset="0"/>
            </a:endParaRPr>
          </a:p>
        </p:txBody>
      </p:sp>
      <p:pic>
        <p:nvPicPr>
          <p:cNvPr id="11" name="EmptyView">
            <a:hlinkClick r:id="" action="ppaction://media"/>
            <a:extLst>
              <a:ext uri="{FF2B5EF4-FFF2-40B4-BE49-F238E27FC236}">
                <a16:creationId xmlns:a16="http://schemas.microsoft.com/office/drawing/2014/main" id="{BEEF1B89-73E2-45FF-A7E9-BC2CEE3885E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9185" y="1065709"/>
            <a:ext cx="9148409" cy="5597893"/>
          </a:xfrm>
          <a:prstGeom prst="rect">
            <a:avLst/>
          </a:prstGeom>
        </p:spPr>
      </p:pic>
    </p:spTree>
    <p:extLst>
      <p:ext uri="{BB962C8B-B14F-4D97-AF65-F5344CB8AC3E}">
        <p14:creationId xmlns:p14="http://schemas.microsoft.com/office/powerpoint/2010/main" val="14998310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llectionView vertical list layout">
            <a:extLst>
              <a:ext uri="{FF2B5EF4-FFF2-40B4-BE49-F238E27FC236}">
                <a16:creationId xmlns:a16="http://schemas.microsoft.com/office/drawing/2014/main" id="{44F2BAE1-7D08-4C29-AEBF-5D04EF28F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77" y="756654"/>
            <a:ext cx="5502290" cy="51786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CF98FB-305C-4F36-BAAF-507886E44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480" y="762782"/>
            <a:ext cx="5502290" cy="519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8901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52F3A9-58E7-4B95-A150-B8F1788DA5E1}"/>
              </a:ext>
            </a:extLst>
          </p:cNvPr>
          <p:cNvSpPr>
            <a:spLocks noGrp="1"/>
          </p:cNvSpPr>
          <p:nvPr>
            <p:ph type="body" sz="quarter" idx="10"/>
          </p:nvPr>
        </p:nvSpPr>
        <p:spPr>
          <a:xfrm>
            <a:off x="1506255" y="1415238"/>
            <a:ext cx="10685745" cy="885371"/>
          </a:xfrm>
        </p:spPr>
        <p:txBody>
          <a:bodyPr/>
          <a:lstStyle/>
          <a:p>
            <a:r>
              <a:rPr lang="en-US" sz="2400" dirty="0">
                <a:solidFill>
                  <a:schemeClr val="bg1"/>
                </a:solidFill>
                <a:latin typeface="Segoe UI" panose="020B0502040204020203" pitchFamily="34" charset="0"/>
                <a:cs typeface="Segoe UI" panose="020B0502040204020203" pitchFamily="34" charset="0"/>
              </a:rPr>
              <a:t>Xamarin.Essentials 1.0 is now available.</a:t>
            </a:r>
          </a:p>
          <a:p>
            <a:r>
              <a:rPr lang="en-US" sz="2400" dirty="0">
                <a:solidFill>
                  <a:schemeClr val="bg1"/>
                </a:solidFill>
                <a:latin typeface="Segoe UI" panose="020B0502040204020203" pitchFamily="34" charset="0"/>
                <a:cs typeface="Segoe UI" panose="020B0502040204020203" pitchFamily="34" charset="0"/>
              </a:rPr>
              <a:t>Easier than ever to access non-UI platform APIs from shared code. </a:t>
            </a:r>
            <a:endParaRPr lang="en-IN" sz="2400" dirty="0">
              <a:solidFill>
                <a:schemeClr val="bg1"/>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3016675F-28DC-40D7-87BD-E91C0745B7E8}"/>
              </a:ext>
            </a:extLst>
          </p:cNvPr>
          <p:cNvSpPr>
            <a:spLocks noGrp="1"/>
          </p:cNvSpPr>
          <p:nvPr>
            <p:ph type="title"/>
          </p:nvPr>
        </p:nvSpPr>
        <p:spPr>
          <a:xfrm>
            <a:off x="162560" y="224183"/>
            <a:ext cx="12120880" cy="1031429"/>
          </a:xfrm>
        </p:spPr>
        <p:txBody>
          <a:bodyPr/>
          <a:lstStyle/>
          <a:p>
            <a:pPr defTabSz="932742"/>
            <a:r>
              <a:rPr lang="en-US" sz="4600" b="1" spc="-102" dirty="0">
                <a:solidFill>
                  <a:schemeClr val="bg1"/>
                </a:solidFill>
                <a:latin typeface="+mn-lt"/>
              </a:rPr>
              <a:t>Cross-Platform Access to Platform Services </a:t>
            </a:r>
            <a:endParaRPr lang="en-IN" sz="4600" b="1" spc="-102" dirty="0">
              <a:solidFill>
                <a:schemeClr val="bg1"/>
              </a:solidFill>
              <a:latin typeface="+mn-lt"/>
            </a:endParaRPr>
          </a:p>
        </p:txBody>
      </p:sp>
      <p:sp>
        <p:nvSpPr>
          <p:cNvPr id="8" name="Rectangle 7">
            <a:extLst>
              <a:ext uri="{FF2B5EF4-FFF2-40B4-BE49-F238E27FC236}">
                <a16:creationId xmlns:a16="http://schemas.microsoft.com/office/drawing/2014/main" id="{BA0625D2-3CA5-4313-BD62-E39C6228CB09}"/>
              </a:ext>
            </a:extLst>
          </p:cNvPr>
          <p:cNvSpPr/>
          <p:nvPr/>
        </p:nvSpPr>
        <p:spPr>
          <a:xfrm>
            <a:off x="2026920" y="3612431"/>
            <a:ext cx="9326880" cy="1323439"/>
          </a:xfrm>
          <a:prstGeom prst="rect">
            <a:avLst/>
          </a:prstGeom>
        </p:spPr>
        <p:txBody>
          <a:bodyPr wrap="square">
            <a:spAutoFit/>
          </a:bodyPr>
          <a:lstStyle/>
          <a:p>
            <a:pPr>
              <a:buFont typeface="Arial" panose="020B0604020202020204" pitchFamily="34" charset="0"/>
              <a:buChar char="•"/>
            </a:pPr>
            <a:r>
              <a:rPr lang="en-US" sz="4000" dirty="0">
                <a:solidFill>
                  <a:schemeClr val="bg1"/>
                </a:solidFill>
                <a:latin typeface="Segoe UI" panose="020B0502040204020203" pitchFamily="34" charset="0"/>
                <a:cs typeface="Segoe UI" panose="020B0502040204020203" pitchFamily="34" charset="0"/>
              </a:rPr>
              <a:t>iOS (10+)</a:t>
            </a:r>
          </a:p>
          <a:p>
            <a:pPr>
              <a:buFont typeface="Arial" panose="020B0604020202020204" pitchFamily="34" charset="0"/>
              <a:buChar char="•"/>
            </a:pPr>
            <a:r>
              <a:rPr lang="en-US" sz="4000" dirty="0">
                <a:solidFill>
                  <a:schemeClr val="bg1"/>
                </a:solidFill>
                <a:latin typeface="Segoe UI" panose="020B0502040204020203" pitchFamily="34" charset="0"/>
                <a:cs typeface="Segoe UI" panose="020B0502040204020203" pitchFamily="34" charset="0"/>
              </a:rPr>
              <a:t>Android (4.4+)</a:t>
            </a:r>
          </a:p>
        </p:txBody>
      </p:sp>
      <p:sp>
        <p:nvSpPr>
          <p:cNvPr id="9" name="Rectangle 8">
            <a:extLst>
              <a:ext uri="{FF2B5EF4-FFF2-40B4-BE49-F238E27FC236}">
                <a16:creationId xmlns:a16="http://schemas.microsoft.com/office/drawing/2014/main" id="{0C72B606-08ED-4820-935E-D6E82054B6AA}"/>
              </a:ext>
            </a:extLst>
          </p:cNvPr>
          <p:cNvSpPr/>
          <p:nvPr/>
        </p:nvSpPr>
        <p:spPr>
          <a:xfrm>
            <a:off x="838200" y="2817678"/>
            <a:ext cx="4729180" cy="646331"/>
          </a:xfrm>
          <a:prstGeom prst="rect">
            <a:avLst/>
          </a:prstGeom>
        </p:spPr>
        <p:txBody>
          <a:bodyPr wrap="none">
            <a:spAutoFit/>
          </a:bodyPr>
          <a:lstStyle/>
          <a:p>
            <a:r>
              <a:rPr lang="en-IN" sz="3600" b="1" dirty="0">
                <a:solidFill>
                  <a:schemeClr val="bg1"/>
                </a:solidFill>
                <a:latin typeface="Segoe UI" panose="020B0502040204020203" pitchFamily="34" charset="0"/>
                <a:cs typeface="Segoe UI" panose="020B0502040204020203" pitchFamily="34" charset="0"/>
              </a:rPr>
              <a:t>Supported Platforms</a:t>
            </a:r>
            <a:endParaRPr lang="en-IN" sz="3600" b="1" i="0" dirty="0">
              <a:solidFill>
                <a:schemeClr val="bg1"/>
              </a:solidFill>
              <a:effectLst/>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1BD43577-9F21-48EF-A1B2-2DA68D5BC7B5}"/>
              </a:ext>
            </a:extLst>
          </p:cNvPr>
          <p:cNvSpPr/>
          <p:nvPr/>
        </p:nvSpPr>
        <p:spPr>
          <a:xfrm>
            <a:off x="838200" y="5539806"/>
            <a:ext cx="8239884" cy="707886"/>
          </a:xfrm>
          <a:prstGeom prst="rect">
            <a:avLst/>
          </a:prstGeom>
        </p:spPr>
        <p:txBody>
          <a:bodyPr wrap="none">
            <a:spAutoFit/>
          </a:bodyPr>
          <a:lstStyle/>
          <a:p>
            <a:r>
              <a:rPr lang="en-IN" sz="4000" dirty="0">
                <a:solidFill>
                  <a:schemeClr val="bg1"/>
                </a:solidFill>
              </a:rPr>
              <a:t>https://github.com/xamarin/Essentials</a:t>
            </a:r>
          </a:p>
        </p:txBody>
      </p:sp>
    </p:spTree>
    <p:extLst>
      <p:ext uri="{BB962C8B-B14F-4D97-AF65-F5344CB8AC3E}">
        <p14:creationId xmlns:p14="http://schemas.microsoft.com/office/powerpoint/2010/main" val="13517552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3C5BF7-0D49-4D4F-A4B3-D48950CEFC5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98249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E3B3CC-1E20-41C2-8221-1A2075F747FD}"/>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678363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918340"/>
            <a:ext cx="11213540" cy="4519081"/>
          </a:xfrm>
        </p:spPr>
        <p:txBody>
          <a:bodyPr/>
          <a:lstStyle/>
          <a:p>
            <a:pPr marL="560241" indent="-560241">
              <a:lnSpc>
                <a:spcPct val="150000"/>
              </a:lnSpc>
              <a:buFont typeface="Arial" charset="0"/>
              <a:buChar char="•"/>
            </a:pPr>
            <a:r>
              <a:rPr lang="en-US" sz="3600" dirty="0">
                <a:solidFill>
                  <a:schemeClr val="bg1"/>
                </a:solidFill>
              </a:rPr>
              <a:t>What is Xamarin?</a:t>
            </a:r>
          </a:p>
          <a:p>
            <a:pPr marL="560241" indent="-560241">
              <a:lnSpc>
                <a:spcPct val="150000"/>
              </a:lnSpc>
              <a:buFont typeface="Arial" charset="0"/>
              <a:buChar char="•"/>
            </a:pPr>
            <a:r>
              <a:rPr lang="en-US" sz="3600" dirty="0">
                <a:solidFill>
                  <a:schemeClr val="bg1"/>
                </a:solidFill>
              </a:rPr>
              <a:t>Xamarin – Growing with you </a:t>
            </a:r>
          </a:p>
          <a:p>
            <a:pPr marL="560241" indent="-560241">
              <a:lnSpc>
                <a:spcPct val="150000"/>
              </a:lnSpc>
              <a:buFont typeface="Arial" charset="0"/>
              <a:buChar char="•"/>
            </a:pPr>
            <a:r>
              <a:rPr lang="en-US" sz="3600" dirty="0">
                <a:solidFill>
                  <a:schemeClr val="bg1"/>
                </a:solidFill>
              </a:rPr>
              <a:t>Building great mobile apps</a:t>
            </a:r>
          </a:p>
          <a:p>
            <a:pPr marL="560241" indent="-560241">
              <a:lnSpc>
                <a:spcPct val="150000"/>
              </a:lnSpc>
              <a:buFont typeface="Arial" charset="0"/>
              <a:buChar char="•"/>
            </a:pPr>
            <a:r>
              <a:rPr lang="en-US" sz="3200" dirty="0">
                <a:solidFill>
                  <a:schemeClr val="bg1"/>
                </a:solidFill>
              </a:rPr>
              <a:t>.NET 5 and mobile</a:t>
            </a:r>
          </a:p>
        </p:txBody>
      </p:sp>
      <p:sp>
        <p:nvSpPr>
          <p:cNvPr id="2" name="Title 1"/>
          <p:cNvSpPr>
            <a:spLocks noGrp="1"/>
          </p:cNvSpPr>
          <p:nvPr>
            <p:ph type="title"/>
          </p:nvPr>
        </p:nvSpPr>
        <p:spPr>
          <a:xfrm>
            <a:off x="1488715" y="307964"/>
            <a:ext cx="7642652" cy="899665"/>
          </a:xfrm>
        </p:spPr>
        <p:txBody>
          <a:bodyPr/>
          <a:lstStyle/>
          <a:p>
            <a:r>
              <a:rPr lang="en-US" sz="8000" b="1" dirty="0">
                <a:solidFill>
                  <a:schemeClr val="bg2">
                    <a:lumMod val="50000"/>
                  </a:schemeClr>
                </a:solidFill>
                <a:latin typeface="+mn-lt"/>
                <a:cs typeface="Arial" panose="020B0604020202020204" pitchFamily="34" charset="0"/>
              </a:rPr>
              <a:t>Agenda</a:t>
            </a:r>
          </a:p>
        </p:txBody>
      </p:sp>
      <p:pic>
        <p:nvPicPr>
          <p:cNvPr id="6" name="Picture 4" descr="Image result for xamarin logo">
            <a:extLst>
              <a:ext uri="{FF2B5EF4-FFF2-40B4-BE49-F238E27FC236}">
                <a16:creationId xmlns:a16="http://schemas.microsoft.com/office/drawing/2014/main" id="{6A80D9C5-18AD-4F52-B7DD-D6A4DD204E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953"/>
          <a:stretch/>
        </p:blipFill>
        <p:spPr bwMode="auto">
          <a:xfrm>
            <a:off x="419661" y="405805"/>
            <a:ext cx="1069054" cy="101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6196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8E0F1BC-4AFB-4480-8324-F649AA900872}"/>
              </a:ext>
            </a:extLst>
          </p:cNvPr>
          <p:cNvSpPr>
            <a:spLocks noGrp="1"/>
          </p:cNvSpPr>
          <p:nvPr>
            <p:ph type="title"/>
          </p:nvPr>
        </p:nvSpPr>
        <p:spPr>
          <a:xfrm>
            <a:off x="191770" y="291698"/>
            <a:ext cx="7868492" cy="991877"/>
          </a:xfrm>
        </p:spPr>
        <p:txBody>
          <a:bodyPr>
            <a:normAutofit/>
          </a:bodyPr>
          <a:lstStyle/>
          <a:p>
            <a:pPr defTabSz="932742"/>
            <a:r>
              <a:rPr lang="en-IN" sz="4800" b="1" spc="-102" dirty="0">
                <a:solidFill>
                  <a:schemeClr val="bg1"/>
                </a:solidFill>
                <a:latin typeface="+mn-lt"/>
              </a:rPr>
              <a:t>Xamarin Android Designer</a:t>
            </a:r>
          </a:p>
        </p:txBody>
      </p:sp>
      <p:pic>
        <p:nvPicPr>
          <p:cNvPr id="3074" name="Picture 2" descr="https://github.com/davidortinau/xamarin-blog-samples/blob/master/assets/AndroidDesignerToolboxToSourceEditor.gif?raw=true">
            <a:extLst>
              <a:ext uri="{FF2B5EF4-FFF2-40B4-BE49-F238E27FC236}">
                <a16:creationId xmlns:a16="http://schemas.microsoft.com/office/drawing/2014/main" id="{301F570A-CE9D-4C3D-850A-2343A96B019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24934" y="1093172"/>
            <a:ext cx="10025575" cy="563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8885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FD7097-DD9A-E14E-98E1-516178F14F49}"/>
              </a:ext>
            </a:extLst>
          </p:cNvPr>
          <p:cNvSpPr>
            <a:spLocks noGrp="1"/>
          </p:cNvSpPr>
          <p:nvPr>
            <p:ph type="title"/>
          </p:nvPr>
        </p:nvSpPr>
        <p:spPr>
          <a:xfrm>
            <a:off x="243840" y="2658159"/>
            <a:ext cx="11877039" cy="1325563"/>
          </a:xfrm>
        </p:spPr>
        <p:txBody>
          <a:bodyPr>
            <a:noAutofit/>
          </a:bodyPr>
          <a:lstStyle/>
          <a:p>
            <a:pPr defTabSz="932742"/>
            <a:r>
              <a:rPr lang="en-US" sz="5200" b="1" spc="-102" dirty="0">
                <a:solidFill>
                  <a:schemeClr val="bg1"/>
                </a:solidFill>
                <a:latin typeface="+mn-lt"/>
                <a:sym typeface="Arial"/>
              </a:rPr>
              <a:t>What’s next for .NET – Mobile edition</a:t>
            </a:r>
          </a:p>
        </p:txBody>
      </p:sp>
    </p:spTree>
    <p:extLst>
      <p:ext uri="{BB962C8B-B14F-4D97-AF65-F5344CB8AC3E}">
        <p14:creationId xmlns:p14="http://schemas.microsoft.com/office/powerpoint/2010/main" val="16937519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3BD92-E462-4DBB-BD83-2B3DD0E3D53F}"/>
              </a:ext>
            </a:extLst>
          </p:cNvPr>
          <p:cNvPicPr>
            <a:picLocks noChangeAspect="1"/>
          </p:cNvPicPr>
          <p:nvPr/>
        </p:nvPicPr>
        <p:blipFill>
          <a:blip r:embed="rId2"/>
          <a:stretch>
            <a:fillRect/>
          </a:stretch>
        </p:blipFill>
        <p:spPr>
          <a:xfrm>
            <a:off x="0" y="0"/>
            <a:ext cx="12192000" cy="6857999"/>
          </a:xfrm>
          <a:prstGeom prst="rect">
            <a:avLst/>
          </a:prstGeom>
        </p:spPr>
      </p:pic>
      <p:pic>
        <p:nvPicPr>
          <p:cNvPr id="6" name="Picture 5">
            <a:extLst>
              <a:ext uri="{FF2B5EF4-FFF2-40B4-BE49-F238E27FC236}">
                <a16:creationId xmlns:a16="http://schemas.microsoft.com/office/drawing/2014/main" id="{D07957E6-EDA6-423A-BDA7-F152823A5F3E}"/>
              </a:ext>
            </a:extLst>
          </p:cNvPr>
          <p:cNvPicPr>
            <a:picLocks noChangeAspect="1"/>
          </p:cNvPicPr>
          <p:nvPr/>
        </p:nvPicPr>
        <p:blipFill>
          <a:blip r:embed="rId3"/>
          <a:stretch>
            <a:fillRect/>
          </a:stretch>
        </p:blipFill>
        <p:spPr>
          <a:xfrm>
            <a:off x="0" y="1"/>
            <a:ext cx="12192000" cy="6857999"/>
          </a:xfrm>
          <a:prstGeom prst="rect">
            <a:avLst/>
          </a:prstGeom>
        </p:spPr>
      </p:pic>
      <p:pic>
        <p:nvPicPr>
          <p:cNvPr id="7" name="Picture 6">
            <a:extLst>
              <a:ext uri="{FF2B5EF4-FFF2-40B4-BE49-F238E27FC236}">
                <a16:creationId xmlns:a16="http://schemas.microsoft.com/office/drawing/2014/main" id="{150C5FEF-793C-4046-9C0A-030350AEDCE7}"/>
              </a:ext>
            </a:extLst>
          </p:cNvPr>
          <p:cNvPicPr>
            <a:picLocks noChangeAspect="1"/>
          </p:cNvPicPr>
          <p:nvPr/>
        </p:nvPicPr>
        <p:blipFill>
          <a:blip r:embed="rId4"/>
          <a:stretch>
            <a:fillRect/>
          </a:stretch>
        </p:blipFill>
        <p:spPr>
          <a:xfrm>
            <a:off x="0" y="1"/>
            <a:ext cx="12192000" cy="6857999"/>
          </a:xfrm>
          <a:prstGeom prst="rect">
            <a:avLst/>
          </a:prstGeom>
        </p:spPr>
      </p:pic>
    </p:spTree>
    <p:extLst>
      <p:ext uri="{BB962C8B-B14F-4D97-AF65-F5344CB8AC3E}">
        <p14:creationId xmlns:p14="http://schemas.microsoft.com/office/powerpoint/2010/main" val="33049902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9290E4-CB77-4622-B454-C74B4B973953}"/>
              </a:ext>
            </a:extLst>
          </p:cNvPr>
          <p:cNvSpPr>
            <a:spLocks noGrp="1"/>
          </p:cNvSpPr>
          <p:nvPr>
            <p:ph type="body" sz="quarter" idx="10"/>
          </p:nvPr>
        </p:nvSpPr>
        <p:spPr>
          <a:xfrm>
            <a:off x="322810" y="1698179"/>
            <a:ext cx="11422987" cy="3680751"/>
          </a:xfrm>
        </p:spPr>
        <p:txBody>
          <a:bodyPr/>
          <a:lstStyle/>
          <a:p>
            <a:pPr>
              <a:lnSpc>
                <a:spcPct val="150000"/>
              </a:lnSpc>
            </a:pPr>
            <a:r>
              <a:rPr lang="en-IN" sz="2800" dirty="0">
                <a:solidFill>
                  <a:schemeClr val="bg1"/>
                </a:solidFill>
                <a:latin typeface="Segoe UI" panose="020B0502040204020203" pitchFamily="34" charset="0"/>
                <a:cs typeface="Segoe UI" panose="020B0502040204020203" pitchFamily="34" charset="0"/>
              </a:rPr>
              <a:t>Supports all .NET application types</a:t>
            </a:r>
          </a:p>
          <a:p>
            <a:pPr>
              <a:lnSpc>
                <a:spcPct val="150000"/>
              </a:lnSpc>
            </a:pPr>
            <a:r>
              <a:rPr lang="en-IN" sz="2800" dirty="0">
                <a:solidFill>
                  <a:schemeClr val="bg1"/>
                </a:solidFill>
                <a:latin typeface="Segoe UI" panose="020B0502040204020203" pitchFamily="34" charset="0"/>
                <a:cs typeface="Segoe UI" panose="020B0502040204020203" pitchFamily="34" charset="0"/>
              </a:rPr>
              <a:t>Once BCL implementation, still adheres to .NET Standard</a:t>
            </a:r>
          </a:p>
          <a:p>
            <a:pPr>
              <a:lnSpc>
                <a:spcPct val="150000"/>
              </a:lnSpc>
            </a:pPr>
            <a:r>
              <a:rPr lang="en-IN" sz="2800" dirty="0">
                <a:solidFill>
                  <a:schemeClr val="bg1"/>
                </a:solidFill>
                <a:latin typeface="Segoe UI" panose="020B0502040204020203" pitchFamily="34" charset="0"/>
                <a:cs typeface="Segoe UI" panose="020B0502040204020203" pitchFamily="34" charset="0"/>
              </a:rPr>
              <a:t>One toolchain (SDK style projects)</a:t>
            </a:r>
          </a:p>
          <a:p>
            <a:pPr>
              <a:lnSpc>
                <a:spcPct val="150000"/>
              </a:lnSpc>
            </a:pPr>
            <a:r>
              <a:rPr lang="en-IN" sz="2800" dirty="0">
                <a:solidFill>
                  <a:schemeClr val="bg1"/>
                </a:solidFill>
                <a:latin typeface="Segoe UI" panose="020B0502040204020203" pitchFamily="34" charset="0"/>
                <a:cs typeface="Segoe UI" panose="020B0502040204020203" pitchFamily="34" charset="0"/>
              </a:rPr>
              <a:t>Just-in-time (JIT), Static Compilation (Native/AOT), Interpreter</a:t>
            </a:r>
          </a:p>
          <a:p>
            <a:pPr>
              <a:lnSpc>
                <a:spcPct val="150000"/>
              </a:lnSpc>
            </a:pPr>
            <a:r>
              <a:rPr lang="en-IN" sz="2800" dirty="0">
                <a:solidFill>
                  <a:schemeClr val="bg1"/>
                </a:solidFill>
                <a:latin typeface="Segoe UI" panose="020B0502040204020203" pitchFamily="34" charset="0"/>
                <a:cs typeface="Segoe UI" panose="020B0502040204020203" pitchFamily="34" charset="0"/>
              </a:rPr>
              <a:t>Interop with Java, Objective-C and Swift</a:t>
            </a:r>
          </a:p>
        </p:txBody>
      </p:sp>
      <p:sp>
        <p:nvSpPr>
          <p:cNvPr id="3" name="Title 2">
            <a:extLst>
              <a:ext uri="{FF2B5EF4-FFF2-40B4-BE49-F238E27FC236}">
                <a16:creationId xmlns:a16="http://schemas.microsoft.com/office/drawing/2014/main" id="{916A787E-C609-4544-B0BF-86B1A061D127}"/>
              </a:ext>
            </a:extLst>
          </p:cNvPr>
          <p:cNvSpPr>
            <a:spLocks noGrp="1"/>
          </p:cNvSpPr>
          <p:nvPr>
            <p:ph type="title"/>
          </p:nvPr>
        </p:nvSpPr>
        <p:spPr>
          <a:xfrm>
            <a:off x="322811" y="372617"/>
            <a:ext cx="11422986" cy="1013124"/>
          </a:xfrm>
        </p:spPr>
        <p:txBody>
          <a:bodyPr/>
          <a:lstStyle/>
          <a:p>
            <a:pPr algn="ctr"/>
            <a:r>
              <a:rPr lang="en-IN" b="1" dirty="0">
                <a:solidFill>
                  <a:schemeClr val="bg1"/>
                </a:solidFill>
                <a:latin typeface="+mn-lt"/>
              </a:rPr>
              <a:t>.NET 5</a:t>
            </a:r>
          </a:p>
        </p:txBody>
      </p:sp>
    </p:spTree>
    <p:extLst>
      <p:ext uri="{BB962C8B-B14F-4D97-AF65-F5344CB8AC3E}">
        <p14:creationId xmlns:p14="http://schemas.microsoft.com/office/powerpoint/2010/main" val="42934196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F2147-D1E5-45FD-98A6-4F13CD60D21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301682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5">
            <a:extLst>
              <a:ext uri="{FF2B5EF4-FFF2-40B4-BE49-F238E27FC236}">
                <a16:creationId xmlns:a16="http://schemas.microsoft.com/office/drawing/2014/main" id="{7FED5745-B5FC-4BEA-B9FF-E1332D279881}"/>
              </a:ext>
            </a:extLst>
          </p:cNvPr>
          <p:cNvSpPr txBox="1">
            <a:spLocks/>
          </p:cNvSpPr>
          <p:nvPr/>
        </p:nvSpPr>
        <p:spPr bwMode="invGray">
          <a:xfrm>
            <a:off x="4607906" y="1865860"/>
            <a:ext cx="668452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IN" sz="8800" b="1" spc="0" dirty="0">
                <a:solidFill>
                  <a:schemeClr val="bg1"/>
                </a:solidFill>
                <a:sym typeface="Wingdings" panose="05000000000000000000" pitchFamily="2" charset="2"/>
              </a:rPr>
              <a:t>Any Queries?</a:t>
            </a:r>
            <a:endParaRPr lang="en-US" sz="8800" b="1" spc="0" dirty="0">
              <a:solidFill>
                <a:schemeClr val="bg1"/>
              </a:solidFill>
            </a:endParaRPr>
          </a:p>
        </p:txBody>
      </p:sp>
      <p:sp>
        <p:nvSpPr>
          <p:cNvPr id="12" name="Rectangle 11">
            <a:extLst>
              <a:ext uri="{FF2B5EF4-FFF2-40B4-BE49-F238E27FC236}">
                <a16:creationId xmlns:a16="http://schemas.microsoft.com/office/drawing/2014/main" id="{96690B75-F6E2-4A3B-831F-EAFA597926BB}"/>
              </a:ext>
            </a:extLst>
          </p:cNvPr>
          <p:cNvSpPr/>
          <p:nvPr/>
        </p:nvSpPr>
        <p:spPr>
          <a:xfrm>
            <a:off x="4775860" y="4200988"/>
            <a:ext cx="6684523" cy="757130"/>
          </a:xfrm>
          <a:prstGeom prst="rect">
            <a:avLst/>
          </a:prstGeom>
        </p:spPr>
        <p:txBody>
          <a:bodyPr wrap="square">
            <a:spAutoFit/>
          </a:bodyPr>
          <a:lstStyle/>
          <a:p>
            <a:pPr defTabSz="932742">
              <a:lnSpc>
                <a:spcPct val="90000"/>
              </a:lnSpc>
              <a:spcBef>
                <a:spcPct val="0"/>
              </a:spcBef>
            </a:pPr>
            <a:r>
              <a:rPr lang="en-US" sz="4800" b="1" spc="-102" dirty="0">
                <a:ln w="3175">
                  <a:noFill/>
                </a:ln>
                <a:solidFill>
                  <a:schemeClr val="bg1"/>
                </a:solidFill>
                <a:cs typeface="Segoe UI" pitchFamily="34" charset="0"/>
              </a:rPr>
              <a:t>Harikrishnan</a:t>
            </a:r>
          </a:p>
        </p:txBody>
      </p:sp>
      <p:cxnSp>
        <p:nvCxnSpPr>
          <p:cNvPr id="13" name="Straight Connector 12">
            <a:extLst>
              <a:ext uri="{FF2B5EF4-FFF2-40B4-BE49-F238E27FC236}">
                <a16:creationId xmlns:a16="http://schemas.microsoft.com/office/drawing/2014/main" id="{DC0001EE-2A3E-4BA8-8EB0-03DBB5C6697A}"/>
              </a:ext>
            </a:extLst>
          </p:cNvPr>
          <p:cNvCxnSpPr>
            <a:cxnSpLocks/>
          </p:cNvCxnSpPr>
          <p:nvPr/>
        </p:nvCxnSpPr>
        <p:spPr>
          <a:xfrm>
            <a:off x="4827958" y="5039676"/>
            <a:ext cx="6632425"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17" name="Picture 16">
            <a:extLst>
              <a:ext uri="{FF2B5EF4-FFF2-40B4-BE49-F238E27FC236}">
                <a16:creationId xmlns:a16="http://schemas.microsoft.com/office/drawing/2014/main" id="{F6689C62-D157-4296-BEAE-F04143502E73}"/>
              </a:ext>
            </a:extLst>
          </p:cNvPr>
          <p:cNvPicPr>
            <a:picLocks noChangeAspect="1"/>
          </p:cNvPicPr>
          <p:nvPr/>
        </p:nvPicPr>
        <p:blipFill>
          <a:blip r:embed="rId3"/>
          <a:stretch>
            <a:fillRect/>
          </a:stretch>
        </p:blipFill>
        <p:spPr>
          <a:xfrm>
            <a:off x="4859838" y="5658902"/>
            <a:ext cx="342900" cy="342900"/>
          </a:xfrm>
          <a:prstGeom prst="rect">
            <a:avLst/>
          </a:prstGeom>
        </p:spPr>
      </p:pic>
      <p:sp>
        <p:nvSpPr>
          <p:cNvPr id="18" name="TextBox 17">
            <a:extLst>
              <a:ext uri="{FF2B5EF4-FFF2-40B4-BE49-F238E27FC236}">
                <a16:creationId xmlns:a16="http://schemas.microsoft.com/office/drawing/2014/main" id="{A32ED5BB-F4A8-4E13-9C27-4A06EB988AFB}"/>
              </a:ext>
            </a:extLst>
          </p:cNvPr>
          <p:cNvSpPr txBox="1"/>
          <p:nvPr/>
        </p:nvSpPr>
        <p:spPr>
          <a:xfrm>
            <a:off x="5201189" y="5177925"/>
            <a:ext cx="6287187" cy="387798"/>
          </a:xfrm>
          <a:prstGeom prst="rect">
            <a:avLst/>
          </a:prstGeom>
          <a:noFill/>
        </p:spPr>
        <p:txBody>
          <a:bodyPr wrap="square" rtlCol="0">
            <a:spAutoFit/>
          </a:bodyPr>
          <a:lstStyle/>
          <a:p>
            <a:pPr>
              <a:lnSpc>
                <a:spcPct val="130000"/>
              </a:lnSpc>
            </a:pPr>
            <a:r>
              <a:rPr lang="en-US" sz="1650" dirty="0">
                <a:solidFill>
                  <a:schemeClr val="bg1"/>
                </a:solidFill>
                <a:hlinkClick r:id="rId4"/>
              </a:rPr>
              <a:t>@cn_harikrishnan</a:t>
            </a:r>
            <a:r>
              <a:rPr lang="en-US" sz="1650" dirty="0">
                <a:solidFill>
                  <a:schemeClr val="bg1"/>
                </a:solidFill>
              </a:rPr>
              <a:t> (</a:t>
            </a:r>
            <a:r>
              <a:rPr lang="en-US" sz="1650" dirty="0">
                <a:solidFill>
                  <a:schemeClr val="bg1"/>
                </a:solidFill>
                <a:hlinkClick r:id="rId4"/>
              </a:rPr>
              <a:t>https://twitter.com/cn_harikrishnan?s=08</a:t>
            </a:r>
            <a:r>
              <a:rPr lang="en-US" sz="1650" dirty="0">
                <a:solidFill>
                  <a:schemeClr val="bg1"/>
                </a:solidFill>
              </a:rPr>
              <a:t>)</a:t>
            </a:r>
            <a:endParaRPr lang="en-US" sz="1650" dirty="0">
              <a:solidFill>
                <a:schemeClr val="tx2"/>
              </a:solidFill>
              <a:latin typeface="+mj-lt"/>
              <a:cs typeface="Arial"/>
            </a:endParaRPr>
          </a:p>
        </p:txBody>
      </p:sp>
      <p:pic>
        <p:nvPicPr>
          <p:cNvPr id="19" name="Picture 18">
            <a:extLst>
              <a:ext uri="{FF2B5EF4-FFF2-40B4-BE49-F238E27FC236}">
                <a16:creationId xmlns:a16="http://schemas.microsoft.com/office/drawing/2014/main" id="{3954D487-E107-467A-9CB2-5561C8ADFD52}"/>
              </a:ext>
            </a:extLst>
          </p:cNvPr>
          <p:cNvPicPr>
            <a:picLocks noChangeAspect="1"/>
          </p:cNvPicPr>
          <p:nvPr/>
        </p:nvPicPr>
        <p:blipFill>
          <a:blip r:embed="rId5"/>
          <a:stretch>
            <a:fillRect/>
          </a:stretch>
        </p:blipFill>
        <p:spPr>
          <a:xfrm>
            <a:off x="4852221" y="5224192"/>
            <a:ext cx="342900" cy="342900"/>
          </a:xfrm>
          <a:prstGeom prst="rect">
            <a:avLst/>
          </a:prstGeom>
        </p:spPr>
      </p:pic>
      <p:sp>
        <p:nvSpPr>
          <p:cNvPr id="20" name="TextBox 19">
            <a:extLst>
              <a:ext uri="{FF2B5EF4-FFF2-40B4-BE49-F238E27FC236}">
                <a16:creationId xmlns:a16="http://schemas.microsoft.com/office/drawing/2014/main" id="{3B73E595-6078-40CA-B94A-57F63C3C839A}"/>
              </a:ext>
            </a:extLst>
          </p:cNvPr>
          <p:cNvSpPr txBox="1"/>
          <p:nvPr/>
        </p:nvSpPr>
        <p:spPr>
          <a:xfrm>
            <a:off x="5195121" y="5611990"/>
            <a:ext cx="6287187"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6"/>
              </a:rPr>
              <a:t>https://www.linkedin.com/in/hari-krishnan-304a0272</a:t>
            </a:r>
            <a:endParaRPr lang="en-US" sz="1650" dirty="0">
              <a:solidFill>
                <a:schemeClr val="tx2"/>
              </a:solidFill>
              <a:latin typeface="+mj-lt"/>
              <a:cs typeface="Arial"/>
            </a:endParaRPr>
          </a:p>
        </p:txBody>
      </p:sp>
      <p:sp>
        <p:nvSpPr>
          <p:cNvPr id="22" name="TextBox 21">
            <a:extLst>
              <a:ext uri="{FF2B5EF4-FFF2-40B4-BE49-F238E27FC236}">
                <a16:creationId xmlns:a16="http://schemas.microsoft.com/office/drawing/2014/main" id="{60E2DAA6-5035-4FAA-B323-393D35A59799}"/>
              </a:ext>
            </a:extLst>
          </p:cNvPr>
          <p:cNvSpPr txBox="1"/>
          <p:nvPr/>
        </p:nvSpPr>
        <p:spPr>
          <a:xfrm>
            <a:off x="5202738" y="6041139"/>
            <a:ext cx="6287187" cy="387798"/>
          </a:xfrm>
          <a:prstGeom prst="rect">
            <a:avLst/>
          </a:prstGeom>
          <a:noFill/>
        </p:spPr>
        <p:txBody>
          <a:bodyPr wrap="square" rtlCol="0">
            <a:spAutoFit/>
          </a:bodyPr>
          <a:lstStyle/>
          <a:p>
            <a:pPr>
              <a:lnSpc>
                <a:spcPct val="130000"/>
              </a:lnSpc>
            </a:pPr>
            <a:r>
              <a:rPr lang="en-US" sz="1650" dirty="0">
                <a:solidFill>
                  <a:schemeClr val="tx2"/>
                </a:solidFill>
                <a:cs typeface="Arial"/>
                <a:hlinkClick r:id="rId7"/>
              </a:rPr>
              <a:t>cnharishkrish@gmail.com</a:t>
            </a:r>
            <a:endParaRPr lang="en-US" sz="1650" dirty="0">
              <a:solidFill>
                <a:schemeClr val="tx2"/>
              </a:solidFill>
              <a:cs typeface="Arial"/>
            </a:endParaRPr>
          </a:p>
        </p:txBody>
      </p:sp>
      <p:pic>
        <p:nvPicPr>
          <p:cNvPr id="23" name="Picture 22">
            <a:extLst>
              <a:ext uri="{FF2B5EF4-FFF2-40B4-BE49-F238E27FC236}">
                <a16:creationId xmlns:a16="http://schemas.microsoft.com/office/drawing/2014/main" id="{1470D9BF-13C0-482C-A225-EB4BBF692DA5}"/>
              </a:ext>
            </a:extLst>
          </p:cNvPr>
          <p:cNvPicPr>
            <a:picLocks noChangeAspect="1"/>
          </p:cNvPicPr>
          <p:nvPr/>
        </p:nvPicPr>
        <p:blipFill>
          <a:blip r:embed="rId8"/>
          <a:stretch>
            <a:fillRect/>
          </a:stretch>
        </p:blipFill>
        <p:spPr>
          <a:xfrm>
            <a:off x="4854860" y="6063374"/>
            <a:ext cx="346329" cy="346329"/>
          </a:xfrm>
          <a:prstGeom prst="rect">
            <a:avLst/>
          </a:prstGeom>
        </p:spPr>
      </p:pic>
      <p:sp>
        <p:nvSpPr>
          <p:cNvPr id="7" name="Rectangle 6">
            <a:extLst>
              <a:ext uri="{FF2B5EF4-FFF2-40B4-BE49-F238E27FC236}">
                <a16:creationId xmlns:a16="http://schemas.microsoft.com/office/drawing/2014/main" id="{FBA447A6-BA92-490C-A1CD-653B0A748791}"/>
              </a:ext>
            </a:extLst>
          </p:cNvPr>
          <p:cNvSpPr/>
          <p:nvPr/>
        </p:nvSpPr>
        <p:spPr>
          <a:xfrm>
            <a:off x="1577880" y="3176101"/>
            <a:ext cx="378629" cy="1451038"/>
          </a:xfrm>
          <a:prstGeom prst="rect">
            <a:avLst/>
          </a:prstGeom>
        </p:spPr>
        <p:txBody>
          <a:bodyPr wrap="square">
            <a:spAutoFit/>
          </a:bodyPr>
          <a:lstStyle/>
          <a:p>
            <a:pPr algn="ctr" defTabSz="914367">
              <a:lnSpc>
                <a:spcPct val="60000"/>
              </a:lnSpc>
              <a:buClr>
                <a:srgbClr val="FFFFFF"/>
              </a:buClr>
              <a:buSzPct val="90000"/>
            </a:pPr>
            <a:r>
              <a:rPr lang="en-US" sz="13800" dirty="0">
                <a:solidFill>
                  <a:schemeClr val="bg1"/>
                </a:solidFill>
                <a:sym typeface="Wingdings" panose="05000000000000000000" pitchFamily="2" charset="2"/>
              </a:rPr>
              <a:t></a:t>
            </a:r>
          </a:p>
        </p:txBody>
      </p:sp>
    </p:spTree>
    <p:extLst>
      <p:ext uri="{BB962C8B-B14F-4D97-AF65-F5344CB8AC3E}">
        <p14:creationId xmlns:p14="http://schemas.microsoft.com/office/powerpoint/2010/main" val="4112648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vert="horz" wrap="square" lIns="143428" tIns="89642" rIns="143428" bIns="89642" rtlCol="0" anchor="t">
            <a:noAutofit/>
          </a:bodyPr>
          <a:lstStyle/>
          <a:p>
            <a:pPr algn="ctr" defTabSz="932742"/>
            <a:r>
              <a:rPr lang="en-US" sz="4800" b="1" spc="-102" dirty="0">
                <a:solidFill>
                  <a:schemeClr val="bg1"/>
                </a:solidFill>
                <a:latin typeface="+mn-lt"/>
              </a:rPr>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2050" name="Picture 2" descr="Image result for Xamarin transparent logo">
            <a:extLst>
              <a:ext uri="{FF2B5EF4-FFF2-40B4-BE49-F238E27FC236}">
                <a16:creationId xmlns:a16="http://schemas.microsoft.com/office/drawing/2014/main" id="{6EB19083-6295-4390-AA9C-0DCA84F262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0981" y="2775365"/>
            <a:ext cx="214896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Related image">
            <a:extLst>
              <a:ext uri="{FF2B5EF4-FFF2-40B4-BE49-F238E27FC236}">
                <a16:creationId xmlns:a16="http://schemas.microsoft.com/office/drawing/2014/main" id="{DBAD47F8-3CE0-408C-B165-092C6F2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 y="995419"/>
            <a:ext cx="12158083" cy="476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1779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742"/>
            <a:r>
              <a:rPr lang="en-US" sz="4800" b="1" spc="-102" dirty="0">
                <a:solidFill>
                  <a:schemeClr val="bg1"/>
                </a:solidFill>
                <a:latin typeface="+mn-lt"/>
              </a:rPr>
              <a:t>Xamarin + </a:t>
            </a:r>
            <a:r>
              <a:rPr lang="en-US" sz="4800" b="1" spc="-102" dirty="0" err="1">
                <a:solidFill>
                  <a:schemeClr val="bg1"/>
                </a:solidFill>
                <a:latin typeface="+mn-lt"/>
              </a:rPr>
              <a:t>Xamarin.Forms</a:t>
            </a:r>
            <a:endParaRPr lang="en-US" sz="4800" b="1" spc="-102" dirty="0">
              <a:solidFill>
                <a:schemeClr val="bg1"/>
              </a:solidFill>
              <a:latin typeface="+mn-lt"/>
            </a:endParaRPr>
          </a:p>
        </p:txBody>
      </p:sp>
      <p:sp>
        <p:nvSpPr>
          <p:cNvPr id="3" name="Text Placeholder 2"/>
          <p:cNvSpPr>
            <a:spLocks noGrp="1"/>
          </p:cNvSpPr>
          <p:nvPr>
            <p:ph type="body" sz="quarter" idx="10"/>
          </p:nvPr>
        </p:nvSpPr>
        <p:spPr>
          <a:xfrm>
            <a:off x="1000641" y="5167626"/>
            <a:ext cx="4502496" cy="969240"/>
          </a:xfrm>
        </p:spPr>
        <p:txBody>
          <a:bodyPr/>
          <a:lstStyle/>
          <a:p>
            <a:pPr algn="ctr">
              <a:lnSpc>
                <a:spcPct val="100000"/>
              </a:lnSpc>
            </a:pPr>
            <a:r>
              <a:rPr lang="en-US" sz="2549" dirty="0">
                <a:solidFill>
                  <a:schemeClr val="bg1"/>
                </a:solidFill>
                <a:latin typeface="+mn-lt"/>
              </a:rPr>
              <a:t>Traditional Xamarin Approach</a:t>
            </a:r>
          </a:p>
        </p:txBody>
      </p:sp>
      <p:sp>
        <p:nvSpPr>
          <p:cNvPr id="4" name="Text Placeholder 3"/>
          <p:cNvSpPr>
            <a:spLocks noGrp="1"/>
          </p:cNvSpPr>
          <p:nvPr>
            <p:ph type="body" sz="quarter" idx="11"/>
          </p:nvPr>
        </p:nvSpPr>
        <p:spPr>
          <a:xfrm>
            <a:off x="6548817" y="5167625"/>
            <a:ext cx="4493937" cy="984746"/>
          </a:xfrm>
        </p:spPr>
        <p:txBody>
          <a:bodyPr/>
          <a:lstStyle/>
          <a:p>
            <a:pPr algn="ctr">
              <a:lnSpc>
                <a:spcPct val="100000"/>
              </a:lnSpc>
            </a:pPr>
            <a:r>
              <a:rPr lang="en-US" sz="2549" dirty="0">
                <a:solidFill>
                  <a:schemeClr val="bg1"/>
                </a:solidFill>
                <a:latin typeface="+mn-lt"/>
              </a:rPr>
              <a:t>With </a:t>
            </a:r>
            <a:r>
              <a:rPr lang="en-US" sz="2549" dirty="0" err="1">
                <a:solidFill>
                  <a:schemeClr val="bg1"/>
                </a:solidFill>
                <a:latin typeface="+mn-lt"/>
              </a:rPr>
              <a:t>Xamarin.Forms</a:t>
            </a:r>
            <a:r>
              <a:rPr lang="en-US" sz="2549" dirty="0">
                <a:solidFill>
                  <a:schemeClr val="bg1"/>
                </a:solidFill>
                <a:latin typeface="+mn-lt"/>
              </a:rPr>
              <a:t>:</a:t>
            </a:r>
            <a:br>
              <a:rPr lang="en-US" sz="2549" dirty="0">
                <a:solidFill>
                  <a:schemeClr val="bg1"/>
                </a:solidFill>
                <a:latin typeface="+mn-lt"/>
              </a:rPr>
            </a:br>
            <a:r>
              <a:rPr lang="en-US" sz="2549" dirty="0">
                <a:solidFill>
                  <a:schemeClr val="bg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pPr defTabSz="932742"/>
            <a:r>
              <a:rPr lang="en-US" sz="4800" b="1" spc="-102" dirty="0" err="1">
                <a:solidFill>
                  <a:schemeClr val="bg1"/>
                </a:solidFill>
                <a:latin typeface="+mn-lt"/>
              </a:rPr>
              <a:t>Xamarin.Forms</a:t>
            </a:r>
            <a:r>
              <a:rPr lang="en-US" sz="4800" b="1" spc="-102" dirty="0">
                <a:solidFill>
                  <a:schemeClr val="bg1"/>
                </a:solidFill>
                <a:latin typeface="+mn-lt"/>
              </a:rPr>
              <a:t> Rendering Model</a:t>
            </a:r>
            <a:br>
              <a:rPr lang="en-US" sz="4800" b="1" spc="-102" dirty="0">
                <a:solidFill>
                  <a:schemeClr val="bg1"/>
                </a:solidFill>
                <a:latin typeface="+mn-lt"/>
              </a:rPr>
            </a:br>
            <a:endParaRPr lang="en-US" sz="4800" b="1" spc="-102" dirty="0">
              <a:solidFill>
                <a:schemeClr val="bg1"/>
              </a:solidFill>
              <a:latin typeface="+mn-lt"/>
            </a:endParaRPr>
          </a:p>
        </p:txBody>
      </p:sp>
      <p:pic>
        <p:nvPicPr>
          <p:cNvPr id="4" name="Picture 3">
            <a:extLst>
              <a:ext uri="{FF2B5EF4-FFF2-40B4-BE49-F238E27FC236}">
                <a16:creationId xmlns:a16="http://schemas.microsoft.com/office/drawing/2014/main" id="{33224597-247D-42C7-A9DB-D8752450668F}"/>
              </a:ext>
            </a:extLst>
          </p:cNvPr>
          <p:cNvPicPr>
            <a:picLocks noChangeAspect="1"/>
          </p:cNvPicPr>
          <p:nvPr/>
        </p:nvPicPr>
        <p:blipFill>
          <a:blip r:embed="rId2"/>
          <a:stretch>
            <a:fillRect/>
          </a:stretch>
        </p:blipFill>
        <p:spPr>
          <a:xfrm>
            <a:off x="0" y="1157681"/>
            <a:ext cx="12192000" cy="5742264"/>
          </a:xfrm>
          <a:prstGeom prst="rect">
            <a:avLst/>
          </a:prstGeom>
        </p:spPr>
      </p:pic>
    </p:spTree>
    <p:extLst>
      <p:ext uri="{BB962C8B-B14F-4D97-AF65-F5344CB8AC3E}">
        <p14:creationId xmlns:p14="http://schemas.microsoft.com/office/powerpoint/2010/main" val="13416293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D106B5-F8FC-40DC-9321-AC34F4E22AB1}"/>
              </a:ext>
            </a:extLst>
          </p:cNvPr>
          <p:cNvSpPr>
            <a:spLocks noGrp="1"/>
          </p:cNvSpPr>
          <p:nvPr>
            <p:ph type="body" sz="quarter" idx="10"/>
          </p:nvPr>
        </p:nvSpPr>
        <p:spPr>
          <a:xfrm>
            <a:off x="269241" y="1495410"/>
            <a:ext cx="5226038" cy="4931036"/>
          </a:xfrm>
        </p:spPr>
        <p:txBody>
          <a:bodyPr/>
          <a:lstStyle/>
          <a:p>
            <a:pPr lvl="1"/>
            <a:endParaRPr lang="en-US" sz="3600" dirty="0">
              <a:solidFill>
                <a:schemeClr val="bg1"/>
              </a:solidFill>
              <a:latin typeface="Segoe UI" panose="020B0502040204020203" pitchFamily="34" charset="0"/>
              <a:cs typeface="Segoe UI" panose="020B0502040204020203" pitchFamily="34" charset="0"/>
            </a:endParaRPr>
          </a:p>
          <a:p>
            <a:pPr lvl="1"/>
            <a:r>
              <a:rPr lang="en-US" sz="3600" dirty="0">
                <a:solidFill>
                  <a:schemeClr val="bg1"/>
                </a:solidFill>
                <a:latin typeface="Segoe UI" panose="020B0502040204020203" pitchFamily="34" charset="0"/>
                <a:cs typeface="Segoe UI" panose="020B0502040204020203" pitchFamily="34" charset="0"/>
              </a:rPr>
              <a:t>iPhone 3G</a:t>
            </a:r>
          </a:p>
          <a:p>
            <a:pPr lvl="2"/>
            <a:r>
              <a:rPr lang="en-US" sz="2400" dirty="0">
                <a:solidFill>
                  <a:schemeClr val="bg1"/>
                </a:solidFill>
                <a:latin typeface="Segoe UI" panose="020B0502040204020203" pitchFamily="34" charset="0"/>
                <a:cs typeface="Segoe UI" panose="020B0502040204020203" pitchFamily="34" charset="0"/>
              </a:rPr>
              <a:t>480 x 320 display at 163 </a:t>
            </a:r>
            <a:r>
              <a:rPr lang="en-US" sz="2400" dirty="0" err="1">
                <a:solidFill>
                  <a:schemeClr val="bg1"/>
                </a:solidFill>
                <a:latin typeface="Segoe UI" panose="020B0502040204020203" pitchFamily="34" charset="0"/>
                <a:cs typeface="Segoe UI" panose="020B0502040204020203" pitchFamily="34" charset="0"/>
              </a:rPr>
              <a:t>ppi</a:t>
            </a:r>
            <a:endParaRPr lang="en-US" sz="2400" dirty="0">
              <a:solidFill>
                <a:schemeClr val="bg1"/>
              </a:solidFill>
              <a:latin typeface="Segoe UI" panose="020B0502040204020203" pitchFamily="34" charset="0"/>
              <a:cs typeface="Segoe UI" panose="020B0502040204020203" pitchFamily="34" charset="0"/>
            </a:endParaRPr>
          </a:p>
          <a:p>
            <a:pPr lvl="2"/>
            <a:r>
              <a:rPr lang="en-US" sz="2400" dirty="0">
                <a:solidFill>
                  <a:schemeClr val="bg1"/>
                </a:solidFill>
                <a:latin typeface="Segoe UI" panose="020B0502040204020203" pitchFamily="34" charset="0"/>
                <a:cs typeface="Segoe UI" panose="020B0502040204020203" pitchFamily="34" charset="0"/>
              </a:rPr>
              <a:t>128 MB RAM</a:t>
            </a:r>
          </a:p>
          <a:p>
            <a:pPr lvl="2"/>
            <a:r>
              <a:rPr lang="en-US" sz="2400" dirty="0">
                <a:solidFill>
                  <a:schemeClr val="bg1"/>
                </a:solidFill>
                <a:latin typeface="Segoe UI" panose="020B0502040204020203" pitchFamily="34" charset="0"/>
                <a:cs typeface="Segoe UI" panose="020B0502040204020203" pitchFamily="34" charset="0"/>
              </a:rPr>
              <a:t>32 bit ARM at 412 </a:t>
            </a:r>
            <a:r>
              <a:rPr lang="en-US" sz="2400" dirty="0" err="1">
                <a:solidFill>
                  <a:schemeClr val="bg1"/>
                </a:solidFill>
                <a:latin typeface="Segoe UI" panose="020B0502040204020203" pitchFamily="34" charset="0"/>
                <a:cs typeface="Segoe UI" panose="020B0502040204020203" pitchFamily="34" charset="0"/>
              </a:rPr>
              <a:t>Mhz</a:t>
            </a:r>
            <a:endParaRPr lang="en-US" sz="2400" dirty="0">
              <a:solidFill>
                <a:schemeClr val="bg1"/>
              </a:solidFill>
              <a:latin typeface="Segoe UI" panose="020B0502040204020203" pitchFamily="34" charset="0"/>
              <a:cs typeface="Segoe UI" panose="020B0502040204020203" pitchFamily="34" charset="0"/>
            </a:endParaRPr>
          </a:p>
          <a:p>
            <a:pPr lvl="2"/>
            <a:r>
              <a:rPr lang="en-US" sz="2400" dirty="0">
                <a:solidFill>
                  <a:schemeClr val="bg1"/>
                </a:solidFill>
                <a:latin typeface="Segoe UI" panose="020B0502040204020203" pitchFamily="34" charset="0"/>
                <a:cs typeface="Segoe UI" panose="020B0502040204020203" pitchFamily="34" charset="0"/>
              </a:rPr>
              <a:t>2 megapixel camera</a:t>
            </a:r>
          </a:p>
          <a:p>
            <a:pPr lvl="2"/>
            <a:r>
              <a:rPr lang="en-US" sz="2400" dirty="0" err="1">
                <a:solidFill>
                  <a:schemeClr val="bg1"/>
                </a:solidFill>
                <a:latin typeface="Segoe UI" panose="020B0502040204020203" pitchFamily="34" charset="0"/>
                <a:cs typeface="Segoe UI" panose="020B0502040204020203" pitchFamily="34" charset="0"/>
              </a:rPr>
              <a:t>PowerVR</a:t>
            </a:r>
            <a:r>
              <a:rPr lang="en-US" sz="2400" dirty="0">
                <a:solidFill>
                  <a:schemeClr val="bg1"/>
                </a:solidFill>
                <a:latin typeface="Segoe UI" panose="020B0502040204020203" pitchFamily="34" charset="0"/>
                <a:cs typeface="Segoe UI" panose="020B0502040204020203" pitchFamily="34" charset="0"/>
              </a:rPr>
              <a:t> GPU at 150 </a:t>
            </a:r>
            <a:r>
              <a:rPr lang="en-US" sz="2400" dirty="0" err="1">
                <a:solidFill>
                  <a:schemeClr val="bg1"/>
                </a:solidFill>
                <a:latin typeface="Segoe UI" panose="020B0502040204020203" pitchFamily="34" charset="0"/>
                <a:cs typeface="Segoe UI" panose="020B0502040204020203" pitchFamily="34" charset="0"/>
              </a:rPr>
              <a:t>Mhz</a:t>
            </a:r>
            <a:r>
              <a:rPr lang="en-US" sz="2400" dirty="0">
                <a:solidFill>
                  <a:schemeClr val="bg1"/>
                </a:solidFill>
                <a:latin typeface="Segoe UI" panose="020B0502040204020203" pitchFamily="34" charset="0"/>
                <a:cs typeface="Segoe UI" panose="020B0502040204020203" pitchFamily="34" charset="0"/>
              </a:rPr>
              <a:t> </a:t>
            </a:r>
          </a:p>
        </p:txBody>
      </p:sp>
      <p:sp>
        <p:nvSpPr>
          <p:cNvPr id="3" name="Title 2">
            <a:extLst>
              <a:ext uri="{FF2B5EF4-FFF2-40B4-BE49-F238E27FC236}">
                <a16:creationId xmlns:a16="http://schemas.microsoft.com/office/drawing/2014/main" id="{92F57CFB-777D-481D-9B51-978ED73C0D7A}"/>
              </a:ext>
            </a:extLst>
          </p:cNvPr>
          <p:cNvSpPr>
            <a:spLocks noGrp="1"/>
          </p:cNvSpPr>
          <p:nvPr>
            <p:ph type="title"/>
          </p:nvPr>
        </p:nvSpPr>
        <p:spPr>
          <a:xfrm>
            <a:off x="177800" y="264062"/>
            <a:ext cx="11902440" cy="899665"/>
          </a:xfrm>
        </p:spPr>
        <p:txBody>
          <a:bodyPr/>
          <a:lstStyle/>
          <a:p>
            <a:pPr defTabSz="932742"/>
            <a:r>
              <a:rPr lang="en-US" sz="4000" b="1" spc="-102" dirty="0">
                <a:solidFill>
                  <a:schemeClr val="bg1"/>
                </a:solidFill>
                <a:latin typeface="+mn-lt"/>
              </a:rPr>
              <a:t>2009 – </a:t>
            </a:r>
            <a:r>
              <a:rPr lang="en-US" sz="4000" b="1" spc="-102" dirty="0" err="1">
                <a:solidFill>
                  <a:schemeClr val="bg1"/>
                </a:solidFill>
                <a:latin typeface="+mn-lt"/>
              </a:rPr>
              <a:t>MonoTouch</a:t>
            </a:r>
            <a:r>
              <a:rPr lang="en-US" sz="4000" b="1" spc="-102" dirty="0">
                <a:solidFill>
                  <a:schemeClr val="bg1"/>
                </a:solidFill>
                <a:latin typeface="+mn-lt"/>
              </a:rPr>
              <a:t> – .NET for the iPhone launches</a:t>
            </a:r>
          </a:p>
        </p:txBody>
      </p:sp>
      <p:pic>
        <p:nvPicPr>
          <p:cNvPr id="7" name="Picture 6">
            <a:extLst>
              <a:ext uri="{FF2B5EF4-FFF2-40B4-BE49-F238E27FC236}">
                <a16:creationId xmlns:a16="http://schemas.microsoft.com/office/drawing/2014/main" id="{19DE83BF-B473-4054-AE04-A015E40D92B2}"/>
              </a:ext>
            </a:extLst>
          </p:cNvPr>
          <p:cNvPicPr>
            <a:picLocks noChangeAspect="1"/>
          </p:cNvPicPr>
          <p:nvPr/>
        </p:nvPicPr>
        <p:blipFill>
          <a:blip r:embed="rId2"/>
          <a:stretch>
            <a:fillRect/>
          </a:stretch>
        </p:blipFill>
        <p:spPr>
          <a:xfrm>
            <a:off x="6193655" y="1597981"/>
            <a:ext cx="4057096" cy="4057096"/>
          </a:xfrm>
          <a:prstGeom prst="rect">
            <a:avLst/>
          </a:prstGeom>
        </p:spPr>
      </p:pic>
    </p:spTree>
    <p:extLst>
      <p:ext uri="{BB962C8B-B14F-4D97-AF65-F5344CB8AC3E}">
        <p14:creationId xmlns:p14="http://schemas.microsoft.com/office/powerpoint/2010/main" val="30581702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D106B5-F8FC-40DC-9321-AC34F4E22AB1}"/>
              </a:ext>
            </a:extLst>
          </p:cNvPr>
          <p:cNvSpPr>
            <a:spLocks noGrp="1"/>
          </p:cNvSpPr>
          <p:nvPr>
            <p:ph type="body" sz="quarter" idx="10"/>
          </p:nvPr>
        </p:nvSpPr>
        <p:spPr>
          <a:xfrm>
            <a:off x="1427481" y="1469862"/>
            <a:ext cx="7157720" cy="4931036"/>
          </a:xfrm>
        </p:spPr>
        <p:txBody>
          <a:bodyPr/>
          <a:lstStyle/>
          <a:p>
            <a:pPr lvl="1"/>
            <a:r>
              <a:rPr lang="en-US" sz="2800" dirty="0">
                <a:solidFill>
                  <a:schemeClr val="bg1"/>
                </a:solidFill>
                <a:latin typeface="Segoe UI" panose="020B0502040204020203" pitchFamily="34" charset="0"/>
                <a:cs typeface="Segoe UI" panose="020B0502040204020203" pitchFamily="34" charset="0"/>
              </a:rPr>
              <a:t>C# 3 vs Objective-C</a:t>
            </a:r>
          </a:p>
          <a:p>
            <a:pPr lvl="1"/>
            <a:r>
              <a:rPr lang="en-US" sz="2800" dirty="0">
                <a:solidFill>
                  <a:schemeClr val="bg1"/>
                </a:solidFill>
                <a:latin typeface="Segoe UI" panose="020B0502040204020203" pitchFamily="34" charset="0"/>
                <a:cs typeface="Segoe UI" panose="020B0502040204020203" pitchFamily="34" charset="0"/>
              </a:rPr>
              <a:t>LINQ</a:t>
            </a:r>
          </a:p>
          <a:p>
            <a:pPr lvl="1"/>
            <a:r>
              <a:rPr lang="en-US" sz="2800" dirty="0">
                <a:solidFill>
                  <a:schemeClr val="bg1"/>
                </a:solidFill>
                <a:latin typeface="Segoe UI" panose="020B0502040204020203" pitchFamily="34" charset="0"/>
                <a:cs typeface="Segoe UI" panose="020B0502040204020203" pitchFamily="34" charset="0"/>
              </a:rPr>
              <a:t>.NET class libraries(“mobile profile”)</a:t>
            </a:r>
          </a:p>
          <a:p>
            <a:pPr lvl="1"/>
            <a:r>
              <a:rPr lang="en-US" sz="2800" dirty="0">
                <a:solidFill>
                  <a:schemeClr val="bg1"/>
                </a:solidFill>
                <a:latin typeface="Segoe UI" panose="020B0502040204020203" pitchFamily="34" charset="0"/>
                <a:cs typeface="Segoe UI" panose="020B0502040204020203" pitchFamily="34" charset="0"/>
              </a:rPr>
              <a:t>3,386 </a:t>
            </a:r>
            <a:r>
              <a:rPr lang="en-US" sz="2800" dirty="0" err="1">
                <a:solidFill>
                  <a:schemeClr val="bg1"/>
                </a:solidFill>
                <a:latin typeface="Segoe UI" panose="020B0502040204020203" pitchFamily="34" charset="0"/>
                <a:cs typeface="Segoe UI" panose="020B0502040204020203" pitchFamily="34" charset="0"/>
              </a:rPr>
              <a:t>iPhoneOS</a:t>
            </a:r>
            <a:r>
              <a:rPr lang="en-US" sz="2800" dirty="0">
                <a:solidFill>
                  <a:schemeClr val="bg1"/>
                </a:solidFill>
                <a:latin typeface="Segoe UI" panose="020B0502040204020203" pitchFamily="34" charset="0"/>
                <a:cs typeface="Segoe UI" panose="020B0502040204020203" pitchFamily="34" charset="0"/>
              </a:rPr>
              <a:t> APIs</a:t>
            </a:r>
          </a:p>
          <a:p>
            <a:pPr lvl="1"/>
            <a:endParaRPr lang="en-US" sz="2800" dirty="0">
              <a:solidFill>
                <a:schemeClr val="bg1"/>
              </a:solidFill>
              <a:latin typeface="Segoe UI" panose="020B0502040204020203" pitchFamily="34" charset="0"/>
              <a:cs typeface="Segoe UI" panose="020B0502040204020203" pitchFamily="34" charset="0"/>
            </a:endParaRPr>
          </a:p>
          <a:p>
            <a:pPr lvl="1"/>
            <a:r>
              <a:rPr lang="en-US" sz="2800" dirty="0">
                <a:solidFill>
                  <a:schemeClr val="bg1"/>
                </a:solidFill>
                <a:latin typeface="Segoe UI" panose="020B0502040204020203" pitchFamily="34" charset="0"/>
                <a:cs typeface="Segoe UI" panose="020B0502040204020203" pitchFamily="34" charset="0"/>
              </a:rPr>
              <a:t>No generics support</a:t>
            </a:r>
          </a:p>
          <a:p>
            <a:pPr lvl="1"/>
            <a:r>
              <a:rPr lang="en-US" sz="2800" dirty="0">
                <a:solidFill>
                  <a:schemeClr val="bg1"/>
                </a:solidFill>
                <a:latin typeface="Segoe UI" panose="020B0502040204020203" pitchFamily="34" charset="0"/>
                <a:cs typeface="Segoe UI" panose="020B0502040204020203" pitchFamily="34" charset="0"/>
              </a:rPr>
              <a:t>No debugger</a:t>
            </a:r>
          </a:p>
          <a:p>
            <a:pPr lvl="1"/>
            <a:r>
              <a:rPr lang="en-US" sz="2800" dirty="0">
                <a:solidFill>
                  <a:schemeClr val="bg1"/>
                </a:solidFill>
                <a:latin typeface="Segoe UI" panose="020B0502040204020203" pitchFamily="34" charset="0"/>
                <a:cs typeface="Segoe UI" panose="020B0502040204020203" pitchFamily="34" charset="0"/>
              </a:rPr>
              <a:t>Limited code sharing</a:t>
            </a:r>
          </a:p>
        </p:txBody>
      </p:sp>
      <p:sp>
        <p:nvSpPr>
          <p:cNvPr id="3" name="Title 2">
            <a:extLst>
              <a:ext uri="{FF2B5EF4-FFF2-40B4-BE49-F238E27FC236}">
                <a16:creationId xmlns:a16="http://schemas.microsoft.com/office/drawing/2014/main" id="{92F57CFB-777D-481D-9B51-978ED73C0D7A}"/>
              </a:ext>
            </a:extLst>
          </p:cNvPr>
          <p:cNvSpPr>
            <a:spLocks noGrp="1"/>
          </p:cNvSpPr>
          <p:nvPr>
            <p:ph type="title"/>
          </p:nvPr>
        </p:nvSpPr>
        <p:spPr>
          <a:xfrm>
            <a:off x="716280" y="314764"/>
            <a:ext cx="11655840" cy="899665"/>
          </a:xfrm>
        </p:spPr>
        <p:txBody>
          <a:bodyPr/>
          <a:lstStyle/>
          <a:p>
            <a:pPr defTabSz="932742"/>
            <a:r>
              <a:rPr lang="en-US" sz="4800" b="1" spc="-102" dirty="0" err="1">
                <a:solidFill>
                  <a:schemeClr val="bg1"/>
                </a:solidFill>
                <a:latin typeface="+mn-lt"/>
              </a:rPr>
              <a:t>MonoTouch</a:t>
            </a:r>
            <a:r>
              <a:rPr lang="en-US" sz="4800" b="1" spc="-102" dirty="0">
                <a:solidFill>
                  <a:schemeClr val="bg1"/>
                </a:solidFill>
                <a:latin typeface="+mn-lt"/>
              </a:rPr>
              <a:t> Launch</a:t>
            </a:r>
          </a:p>
        </p:txBody>
      </p:sp>
    </p:spTree>
    <p:extLst>
      <p:ext uri="{BB962C8B-B14F-4D97-AF65-F5344CB8AC3E}">
        <p14:creationId xmlns:p14="http://schemas.microsoft.com/office/powerpoint/2010/main" val="23348706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45654</TotalTime>
  <Words>833</Words>
  <Application>Microsoft Office PowerPoint</Application>
  <PresentationFormat>Widescreen</PresentationFormat>
  <Paragraphs>139</Paragraphs>
  <Slides>35</Slides>
  <Notes>11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Consolas</vt:lpstr>
      <vt:lpstr>Segoe UI</vt:lpstr>
      <vt:lpstr>Segoe UI Light</vt:lpstr>
      <vt:lpstr>Wingdings</vt:lpstr>
      <vt:lpstr>5-30629_Build_Template_WHITE</vt:lpstr>
      <vt:lpstr>PowerPoint Presentation</vt:lpstr>
      <vt:lpstr>PowerPoint Presentation</vt:lpstr>
      <vt:lpstr>Agenda</vt:lpstr>
      <vt:lpstr>Write Once, Run Anywhere</vt:lpstr>
      <vt:lpstr>PowerPoint Presentation</vt:lpstr>
      <vt:lpstr>Xamarin + Xamarin.Forms</vt:lpstr>
      <vt:lpstr>Xamarin.Forms Rendering Model </vt:lpstr>
      <vt:lpstr>2009 – MonoTouch – .NET for the iPhone launches</vt:lpstr>
      <vt:lpstr>MonoTouch Launch</vt:lpstr>
      <vt:lpstr>iPhone 3G</vt:lpstr>
      <vt:lpstr>Today: Visual Studio 2019 and Xamarin</vt:lpstr>
      <vt:lpstr>PowerPoint Presentation</vt:lpstr>
      <vt:lpstr>PowerPoint Presentation</vt:lpstr>
      <vt:lpstr>PowerPoint Presentation</vt:lpstr>
      <vt:lpstr>PowerPoint Presentation</vt:lpstr>
      <vt:lpstr>Focus on the Fundamentals</vt:lpstr>
      <vt:lpstr>PowerPoint Presentation</vt:lpstr>
      <vt:lpstr>Faster Inner Development Loop</vt:lpstr>
      <vt:lpstr>Building mobile apps</vt:lpstr>
      <vt:lpstr>Xamarin Native APIs</vt:lpstr>
      <vt:lpstr>XAML IntelliSense and Intellicode</vt:lpstr>
      <vt:lpstr>Xamarin.Forms Property Panel</vt:lpstr>
      <vt:lpstr>Xamarin Forms Shell Template</vt:lpstr>
      <vt:lpstr>Consistent UI with Visual</vt:lpstr>
      <vt:lpstr>PowerPoint Presentation</vt:lpstr>
      <vt:lpstr>PowerPoint Presentation</vt:lpstr>
      <vt:lpstr>Cross-Platform Access to Platform Services </vt:lpstr>
      <vt:lpstr>PowerPoint Presentation</vt:lpstr>
      <vt:lpstr>PowerPoint Presentation</vt:lpstr>
      <vt:lpstr>Xamarin Android Designer</vt:lpstr>
      <vt:lpstr>What’s next for .NET – Mobile edition</vt:lpstr>
      <vt:lpstr>PowerPoint Presentation</vt:lpstr>
      <vt:lpstr>.NET 5</vt:lpstr>
      <vt:lpstr>PowerPoint Presentation</vt:lpstr>
      <vt:lpstr>PowerPoint Presentation</vt:lpstr>
    </vt:vector>
  </TitlesOfParts>
  <Manager>Harikrishnan.N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Introduction</dc:title>
  <dc:subject>Introduction to Xamarin Android and Xamarin Forms</dc:subject>
  <dc:creator>Harikrishnan.N</dc:creator>
  <cp:keywords>Xamarin</cp:keywords>
  <cp:lastModifiedBy>Harikrishnan N</cp:lastModifiedBy>
  <cp:revision>329</cp:revision>
  <dcterms:created xsi:type="dcterms:W3CDTF">2015-05-05T21:43:30Z</dcterms:created>
  <dcterms:modified xsi:type="dcterms:W3CDTF">2019-11-18T17:54:09Z</dcterms:modified>
  <cp:category>Training</cp:category>
  <cp:version>1</cp:version>
</cp:coreProperties>
</file>